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77" r:id="rId3"/>
  </p:sldMasterIdLst>
  <p:notesMasterIdLst>
    <p:notesMasterId r:id="rId60"/>
  </p:notesMasterIdLst>
  <p:sldIdLst>
    <p:sldId id="365" r:id="rId4"/>
    <p:sldId id="364" r:id="rId5"/>
    <p:sldId id="360"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3" r:id="rId58"/>
    <p:sldId id="366" r:id="rId59"/>
  </p:sldIdLst>
  <p:sldSz cx="6858000" cy="9906000" type="A4"/>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3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E2089F"/>
    <a:srgbClr val="F2B800"/>
    <a:srgbClr val="FF6600"/>
    <a:srgbClr val="CC6600"/>
    <a:srgbClr val="C89800"/>
    <a:srgbClr val="85156A"/>
    <a:srgbClr val="011381"/>
    <a:srgbClr val="0653D0"/>
    <a:srgbClr val="07A5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14" autoAdjust="0"/>
  </p:normalViewPr>
  <p:slideViewPr>
    <p:cSldViewPr>
      <p:cViewPr>
        <p:scale>
          <a:sx n="200" d="100"/>
          <a:sy n="200" d="100"/>
        </p:scale>
        <p:origin x="115" y="-7301"/>
      </p:cViewPr>
      <p:guideLst>
        <p:guide orient="horz" pos="3120"/>
        <p:guide pos="3464"/>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19413" cy="495300"/>
          </a:xfrm>
          <a:prstGeom prst="rect">
            <a:avLst/>
          </a:prstGeom>
        </p:spPr>
        <p:txBody>
          <a:bodyPr vert="horz" lIns="91435" tIns="45718" rIns="91435" bIns="45718"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1"/>
            <a:ext cx="2919412" cy="495300"/>
          </a:xfrm>
          <a:prstGeom prst="rect">
            <a:avLst/>
          </a:prstGeom>
        </p:spPr>
        <p:txBody>
          <a:bodyPr vert="horz" lIns="91435" tIns="45718" rIns="91435" bIns="45718" rtlCol="0"/>
          <a:lstStyle>
            <a:lvl1pPr algn="r">
              <a:defRPr sz="1200"/>
            </a:lvl1pPr>
          </a:lstStyle>
          <a:p>
            <a:fld id="{C15883AC-D97D-4A22-8721-7089A15878CD}" type="datetimeFigureOut">
              <a:rPr kumimoji="1" lang="ja-JP" altLang="en-US" smtClean="0"/>
              <a:t>2021/12/24</a:t>
            </a:fld>
            <a:endParaRPr kumimoji="1" lang="ja-JP" altLang="en-US"/>
          </a:p>
        </p:txBody>
      </p:sp>
      <p:sp>
        <p:nvSpPr>
          <p:cNvPr id="4" name="スライド イメージ プレースホルダー 3"/>
          <p:cNvSpPr>
            <a:spLocks noGrp="1" noRot="1" noChangeAspect="1"/>
          </p:cNvSpPr>
          <p:nvPr>
            <p:ph type="sldImg" idx="2"/>
          </p:nvPr>
        </p:nvSpPr>
        <p:spPr>
          <a:xfrm>
            <a:off x="2216150" y="1233488"/>
            <a:ext cx="2303463" cy="3328987"/>
          </a:xfrm>
          <a:prstGeom prst="rect">
            <a:avLst/>
          </a:prstGeom>
          <a:noFill/>
          <a:ln w="12700">
            <a:solidFill>
              <a:prstClr val="black"/>
            </a:solidFill>
          </a:ln>
        </p:spPr>
        <p:txBody>
          <a:bodyPr vert="horz" lIns="91435" tIns="45718" rIns="91435" bIns="45718" rtlCol="0" anchor="ctr"/>
          <a:lstStyle/>
          <a:p>
            <a:endParaRPr lang="ja-JP" altLang="en-US"/>
          </a:p>
        </p:txBody>
      </p:sp>
      <p:sp>
        <p:nvSpPr>
          <p:cNvPr id="5" name="ノート プレースホルダー 4"/>
          <p:cNvSpPr>
            <a:spLocks noGrp="1"/>
          </p:cNvSpPr>
          <p:nvPr>
            <p:ph type="body" sz="quarter" idx="3"/>
          </p:nvPr>
        </p:nvSpPr>
        <p:spPr>
          <a:xfrm>
            <a:off x="673101" y="4748213"/>
            <a:ext cx="5389563" cy="3884612"/>
          </a:xfrm>
          <a:prstGeom prst="rect">
            <a:avLst/>
          </a:prstGeom>
        </p:spPr>
        <p:txBody>
          <a:bodyPr vert="horz" lIns="91435" tIns="45718" rIns="91435" bIns="4571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371013"/>
            <a:ext cx="2919413" cy="495300"/>
          </a:xfrm>
          <a:prstGeom prst="rect">
            <a:avLst/>
          </a:prstGeom>
        </p:spPr>
        <p:txBody>
          <a:bodyPr vert="horz" lIns="91435" tIns="45718" rIns="91435" bIns="45718"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35" tIns="45718" rIns="91435" bIns="45718" rtlCol="0" anchor="b"/>
          <a:lstStyle>
            <a:lvl1pPr algn="r">
              <a:defRPr sz="1200"/>
            </a:lvl1pPr>
          </a:lstStyle>
          <a:p>
            <a:fld id="{8F987B5C-8AC3-4CD1-B7FC-785C3CB68CC3}" type="slidenum">
              <a:rPr kumimoji="1" lang="ja-JP" altLang="en-US" smtClean="0"/>
              <a:t>‹#›</a:t>
            </a:fld>
            <a:endParaRPr kumimoji="1" lang="ja-JP" altLang="en-US"/>
          </a:p>
        </p:txBody>
      </p:sp>
    </p:spTree>
    <p:extLst>
      <p:ext uri="{BB962C8B-B14F-4D97-AF65-F5344CB8AC3E}">
        <p14:creationId xmlns:p14="http://schemas.microsoft.com/office/powerpoint/2010/main" val="250916995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EB92A75-EFF1-45BB-8A3A-6B7C950356CE}" type="datetimeFigureOut">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523391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B92A75-EFF1-45BB-8A3A-6B7C950356CE}" type="datetimeFigureOut">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2520221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B92A75-EFF1-45BB-8A3A-6B7C950356CE}" type="datetimeFigureOut">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2480349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2407" y="1973553"/>
            <a:ext cx="7053943" cy="1361781"/>
          </a:xfrm>
        </p:spPr>
        <p:txBody>
          <a:bodyPr/>
          <a:lstStyle/>
          <a:p>
            <a:r>
              <a:rPr lang="en-US"/>
              <a:t>Click to edit Master title style</a:t>
            </a:r>
          </a:p>
        </p:txBody>
      </p:sp>
      <p:sp>
        <p:nvSpPr>
          <p:cNvPr id="3" name="Subtitle 2"/>
          <p:cNvSpPr>
            <a:spLocks noGrp="1"/>
          </p:cNvSpPr>
          <p:nvPr>
            <p:ph type="subTitle" idx="1"/>
          </p:nvPr>
        </p:nvSpPr>
        <p:spPr>
          <a:xfrm>
            <a:off x="1244814" y="3600043"/>
            <a:ext cx="5809129" cy="1623549"/>
          </a:xfrm>
        </p:spPr>
        <p:txBody>
          <a:bodyPr/>
          <a:lstStyle>
            <a:lvl1pPr marL="0" indent="0" algn="ctr">
              <a:buNone/>
              <a:defRPr>
                <a:solidFill>
                  <a:schemeClr val="tx1">
                    <a:tint val="75000"/>
                  </a:schemeClr>
                </a:solidFill>
              </a:defRPr>
            </a:lvl1pPr>
            <a:lvl2pPr marL="414955" indent="0" algn="ctr">
              <a:buNone/>
              <a:defRPr>
                <a:solidFill>
                  <a:schemeClr val="tx1">
                    <a:tint val="75000"/>
                  </a:schemeClr>
                </a:solidFill>
              </a:defRPr>
            </a:lvl2pPr>
            <a:lvl3pPr marL="829909" indent="0" algn="ctr">
              <a:buNone/>
              <a:defRPr>
                <a:solidFill>
                  <a:schemeClr val="tx1">
                    <a:tint val="75000"/>
                  </a:schemeClr>
                </a:solidFill>
              </a:defRPr>
            </a:lvl3pPr>
            <a:lvl4pPr marL="1244864" indent="0" algn="ctr">
              <a:buNone/>
              <a:defRPr>
                <a:solidFill>
                  <a:schemeClr val="tx1">
                    <a:tint val="75000"/>
                  </a:schemeClr>
                </a:solidFill>
              </a:defRPr>
            </a:lvl4pPr>
            <a:lvl5pPr marL="1659819" indent="0" algn="ctr">
              <a:buNone/>
              <a:defRPr>
                <a:solidFill>
                  <a:schemeClr val="tx1">
                    <a:tint val="75000"/>
                  </a:schemeClr>
                </a:solidFill>
              </a:defRPr>
            </a:lvl5pPr>
            <a:lvl6pPr marL="2074774" indent="0" algn="ctr">
              <a:buNone/>
              <a:defRPr>
                <a:solidFill>
                  <a:schemeClr val="tx1">
                    <a:tint val="75000"/>
                  </a:schemeClr>
                </a:solidFill>
              </a:defRPr>
            </a:lvl6pPr>
            <a:lvl7pPr marL="2489728" indent="0" algn="ctr">
              <a:buNone/>
              <a:defRPr>
                <a:solidFill>
                  <a:schemeClr val="tx1">
                    <a:tint val="75000"/>
                  </a:schemeClr>
                </a:solidFill>
              </a:defRPr>
            </a:lvl7pPr>
            <a:lvl8pPr marL="2904683" indent="0" algn="ctr">
              <a:buNone/>
              <a:defRPr>
                <a:solidFill>
                  <a:schemeClr val="tx1">
                    <a:tint val="75000"/>
                  </a:schemeClr>
                </a:solidFill>
              </a:defRPr>
            </a:lvl8pPr>
            <a:lvl9pPr marL="331963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544" y="4082402"/>
            <a:ext cx="7053943" cy="1261780"/>
          </a:xfrm>
        </p:spPr>
        <p:txBody>
          <a:bodyPr anchor="t"/>
          <a:lstStyle>
            <a:lvl1pPr algn="l">
              <a:defRPr sz="3630" b="1" cap="all"/>
            </a:lvl1pPr>
          </a:lstStyle>
          <a:p>
            <a:r>
              <a:rPr lang="en-US"/>
              <a:t>Click to edit Master title style</a:t>
            </a:r>
          </a:p>
        </p:txBody>
      </p:sp>
      <p:sp>
        <p:nvSpPr>
          <p:cNvPr id="3" name="Text Placeholder 2"/>
          <p:cNvSpPr>
            <a:spLocks noGrp="1"/>
          </p:cNvSpPr>
          <p:nvPr>
            <p:ph type="body" idx="1"/>
          </p:nvPr>
        </p:nvSpPr>
        <p:spPr>
          <a:xfrm>
            <a:off x="655544" y="2692680"/>
            <a:ext cx="7053943" cy="1389722"/>
          </a:xfrm>
        </p:spPr>
        <p:txBody>
          <a:bodyPr anchor="b"/>
          <a:lstStyle>
            <a:lvl1pPr marL="0" indent="0">
              <a:buNone/>
              <a:defRPr sz="1815">
                <a:solidFill>
                  <a:schemeClr val="tx1">
                    <a:tint val="75000"/>
                  </a:schemeClr>
                </a:solidFill>
              </a:defRPr>
            </a:lvl1pPr>
            <a:lvl2pPr marL="414955" indent="0">
              <a:buNone/>
              <a:defRPr sz="1634">
                <a:solidFill>
                  <a:schemeClr val="tx1">
                    <a:tint val="75000"/>
                  </a:schemeClr>
                </a:solidFill>
              </a:defRPr>
            </a:lvl2pPr>
            <a:lvl3pPr marL="829909" indent="0">
              <a:buNone/>
              <a:defRPr sz="1452">
                <a:solidFill>
                  <a:schemeClr val="tx1">
                    <a:tint val="75000"/>
                  </a:schemeClr>
                </a:solidFill>
              </a:defRPr>
            </a:lvl3pPr>
            <a:lvl4pPr marL="1244864" indent="0">
              <a:buNone/>
              <a:defRPr sz="1271">
                <a:solidFill>
                  <a:schemeClr val="tx1">
                    <a:tint val="75000"/>
                  </a:schemeClr>
                </a:solidFill>
              </a:defRPr>
            </a:lvl4pPr>
            <a:lvl5pPr marL="1659819" indent="0">
              <a:buNone/>
              <a:defRPr sz="1271">
                <a:solidFill>
                  <a:schemeClr val="tx1">
                    <a:tint val="75000"/>
                  </a:schemeClr>
                </a:solidFill>
              </a:defRPr>
            </a:lvl5pPr>
            <a:lvl6pPr marL="2074774" indent="0">
              <a:buNone/>
              <a:defRPr sz="1271">
                <a:solidFill>
                  <a:schemeClr val="tx1">
                    <a:tint val="75000"/>
                  </a:schemeClr>
                </a:solidFill>
              </a:defRPr>
            </a:lvl6pPr>
            <a:lvl7pPr marL="2489728" indent="0">
              <a:buNone/>
              <a:defRPr sz="1271">
                <a:solidFill>
                  <a:schemeClr val="tx1">
                    <a:tint val="75000"/>
                  </a:schemeClr>
                </a:solidFill>
              </a:defRPr>
            </a:lvl7pPr>
            <a:lvl8pPr marL="2904683" indent="0">
              <a:buNone/>
              <a:defRPr sz="1271">
                <a:solidFill>
                  <a:schemeClr val="tx1">
                    <a:tint val="75000"/>
                  </a:schemeClr>
                </a:solidFill>
              </a:defRPr>
            </a:lvl8pPr>
            <a:lvl9pPr marL="3319638" indent="0">
              <a:buNone/>
              <a:defRPr sz="127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4938" y="1482371"/>
            <a:ext cx="3665284" cy="4192697"/>
          </a:xfrm>
        </p:spPr>
        <p:txBody>
          <a:bodyPr/>
          <a:lstStyle>
            <a:lvl1pPr>
              <a:defRPr sz="2541"/>
            </a:lvl1pPr>
            <a:lvl2pPr>
              <a:defRPr sz="2178"/>
            </a:lvl2pPr>
            <a:lvl3pPr>
              <a:defRPr sz="1815"/>
            </a:lvl3pPr>
            <a:lvl4pPr>
              <a:defRPr sz="1634"/>
            </a:lvl4pPr>
            <a:lvl5pPr>
              <a:defRPr sz="1634"/>
            </a:lvl5pPr>
            <a:lvl6pPr>
              <a:defRPr sz="1634"/>
            </a:lvl6pPr>
            <a:lvl7pPr>
              <a:defRPr sz="1634"/>
            </a:lvl7pPr>
            <a:lvl8pPr>
              <a:defRPr sz="1634"/>
            </a:lvl8pPr>
            <a:lvl9pPr>
              <a:defRPr sz="16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18534" y="1482371"/>
            <a:ext cx="3665284" cy="4192697"/>
          </a:xfrm>
        </p:spPr>
        <p:txBody>
          <a:bodyPr/>
          <a:lstStyle>
            <a:lvl1pPr>
              <a:defRPr sz="2541"/>
            </a:lvl1pPr>
            <a:lvl2pPr>
              <a:defRPr sz="2178"/>
            </a:lvl2pPr>
            <a:lvl3pPr>
              <a:defRPr sz="1815"/>
            </a:lvl3pPr>
            <a:lvl4pPr>
              <a:defRPr sz="1634"/>
            </a:lvl4pPr>
            <a:lvl5pPr>
              <a:defRPr sz="1634"/>
            </a:lvl5pPr>
            <a:lvl6pPr>
              <a:defRPr sz="1634"/>
            </a:lvl6pPr>
            <a:lvl7pPr>
              <a:defRPr sz="1634"/>
            </a:lvl7pPr>
            <a:lvl8pPr>
              <a:defRPr sz="1634"/>
            </a:lvl8pPr>
            <a:lvl9pPr>
              <a:defRPr sz="16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14938" y="1422076"/>
            <a:ext cx="3666725" cy="592654"/>
          </a:xfrm>
        </p:spPr>
        <p:txBody>
          <a:bodyPr anchor="b"/>
          <a:lstStyle>
            <a:lvl1pPr marL="0" indent="0">
              <a:buNone/>
              <a:defRPr sz="2178" b="1"/>
            </a:lvl1pPr>
            <a:lvl2pPr marL="414955" indent="0">
              <a:buNone/>
              <a:defRPr sz="1815" b="1"/>
            </a:lvl2pPr>
            <a:lvl3pPr marL="829909" indent="0">
              <a:buNone/>
              <a:defRPr sz="1634" b="1"/>
            </a:lvl3pPr>
            <a:lvl4pPr marL="1244864" indent="0">
              <a:buNone/>
              <a:defRPr sz="1452" b="1"/>
            </a:lvl4pPr>
            <a:lvl5pPr marL="1659819" indent="0">
              <a:buNone/>
              <a:defRPr sz="1452" b="1"/>
            </a:lvl5pPr>
            <a:lvl6pPr marL="2074774" indent="0">
              <a:buNone/>
              <a:defRPr sz="1452" b="1"/>
            </a:lvl6pPr>
            <a:lvl7pPr marL="2489728" indent="0">
              <a:buNone/>
              <a:defRPr sz="1452" b="1"/>
            </a:lvl7pPr>
            <a:lvl8pPr marL="2904683" indent="0">
              <a:buNone/>
              <a:defRPr sz="1452" b="1"/>
            </a:lvl8pPr>
            <a:lvl9pPr marL="3319638" indent="0">
              <a:buNone/>
              <a:defRPr sz="1452" b="1"/>
            </a:lvl9pPr>
          </a:lstStyle>
          <a:p>
            <a:pPr lvl="0"/>
            <a:r>
              <a:rPr lang="en-US"/>
              <a:t>Click to edit Master text styles</a:t>
            </a:r>
          </a:p>
        </p:txBody>
      </p:sp>
      <p:sp>
        <p:nvSpPr>
          <p:cNvPr id="4" name="Content Placeholder 3"/>
          <p:cNvSpPr>
            <a:spLocks noGrp="1"/>
          </p:cNvSpPr>
          <p:nvPr>
            <p:ph sz="half" idx="2"/>
          </p:nvPr>
        </p:nvSpPr>
        <p:spPr>
          <a:xfrm>
            <a:off x="414938" y="2014730"/>
            <a:ext cx="3666725" cy="3660338"/>
          </a:xfrm>
        </p:spPr>
        <p:txBody>
          <a:bodyPr/>
          <a:lstStyle>
            <a:lvl1pPr>
              <a:defRPr sz="2178"/>
            </a:lvl1pPr>
            <a:lvl2pPr>
              <a:defRPr sz="1815"/>
            </a:lvl2pPr>
            <a:lvl3pPr>
              <a:defRPr sz="1634"/>
            </a:lvl3pPr>
            <a:lvl4pPr>
              <a:defRPr sz="1452"/>
            </a:lvl4pPr>
            <a:lvl5pPr>
              <a:defRPr sz="1452"/>
            </a:lvl5pPr>
            <a:lvl6pPr>
              <a:defRPr sz="1452"/>
            </a:lvl6pPr>
            <a:lvl7pPr>
              <a:defRPr sz="1452"/>
            </a:lvl7pPr>
            <a:lvl8pPr>
              <a:defRPr sz="1452"/>
            </a:lvl8pPr>
            <a:lvl9pPr>
              <a:defRPr sz="14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215653" y="1422076"/>
            <a:ext cx="3668166" cy="592654"/>
          </a:xfrm>
        </p:spPr>
        <p:txBody>
          <a:bodyPr anchor="b"/>
          <a:lstStyle>
            <a:lvl1pPr marL="0" indent="0">
              <a:buNone/>
              <a:defRPr sz="2178" b="1"/>
            </a:lvl1pPr>
            <a:lvl2pPr marL="414955" indent="0">
              <a:buNone/>
              <a:defRPr sz="1815" b="1"/>
            </a:lvl2pPr>
            <a:lvl3pPr marL="829909" indent="0">
              <a:buNone/>
              <a:defRPr sz="1634" b="1"/>
            </a:lvl3pPr>
            <a:lvl4pPr marL="1244864" indent="0">
              <a:buNone/>
              <a:defRPr sz="1452" b="1"/>
            </a:lvl4pPr>
            <a:lvl5pPr marL="1659819" indent="0">
              <a:buNone/>
              <a:defRPr sz="1452" b="1"/>
            </a:lvl5pPr>
            <a:lvl6pPr marL="2074774" indent="0">
              <a:buNone/>
              <a:defRPr sz="1452" b="1"/>
            </a:lvl6pPr>
            <a:lvl7pPr marL="2489728" indent="0">
              <a:buNone/>
              <a:defRPr sz="1452" b="1"/>
            </a:lvl7pPr>
            <a:lvl8pPr marL="2904683" indent="0">
              <a:buNone/>
              <a:defRPr sz="1452" b="1"/>
            </a:lvl8pPr>
            <a:lvl9pPr marL="3319638" indent="0">
              <a:buNone/>
              <a:defRPr sz="1452" b="1"/>
            </a:lvl9pPr>
          </a:lstStyle>
          <a:p>
            <a:pPr lvl="0"/>
            <a:r>
              <a:rPr lang="en-US"/>
              <a:t>Click to edit Master text styles</a:t>
            </a:r>
          </a:p>
        </p:txBody>
      </p:sp>
      <p:sp>
        <p:nvSpPr>
          <p:cNvPr id="6" name="Content Placeholder 5"/>
          <p:cNvSpPr>
            <a:spLocks noGrp="1"/>
          </p:cNvSpPr>
          <p:nvPr>
            <p:ph sz="quarter" idx="4"/>
          </p:nvPr>
        </p:nvSpPr>
        <p:spPr>
          <a:xfrm>
            <a:off x="4215653" y="2014730"/>
            <a:ext cx="3668166" cy="3660338"/>
          </a:xfrm>
        </p:spPr>
        <p:txBody>
          <a:bodyPr/>
          <a:lstStyle>
            <a:lvl1pPr>
              <a:defRPr sz="2178"/>
            </a:lvl1pPr>
            <a:lvl2pPr>
              <a:defRPr sz="1815"/>
            </a:lvl2pPr>
            <a:lvl3pPr>
              <a:defRPr sz="1634"/>
            </a:lvl3pPr>
            <a:lvl4pPr>
              <a:defRPr sz="1452"/>
            </a:lvl4pPr>
            <a:lvl5pPr>
              <a:defRPr sz="1452"/>
            </a:lvl5pPr>
            <a:lvl6pPr>
              <a:defRPr sz="1452"/>
            </a:lvl6pPr>
            <a:lvl7pPr>
              <a:defRPr sz="1452"/>
            </a:lvl7pPr>
            <a:lvl8pPr>
              <a:defRPr sz="1452"/>
            </a:lvl8pPr>
            <a:lvl9pPr>
              <a:defRPr sz="14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4938" y="252944"/>
            <a:ext cx="2730234" cy="1076483"/>
          </a:xfrm>
        </p:spPr>
        <p:txBody>
          <a:bodyPr anchor="b"/>
          <a:lstStyle>
            <a:lvl1pPr algn="l">
              <a:defRPr sz="1815" b="1"/>
            </a:lvl1pPr>
          </a:lstStyle>
          <a:p>
            <a:r>
              <a:rPr lang="en-US"/>
              <a:t>Click to edit Master title style</a:t>
            </a:r>
          </a:p>
        </p:txBody>
      </p:sp>
      <p:sp>
        <p:nvSpPr>
          <p:cNvPr id="3" name="Content Placeholder 2"/>
          <p:cNvSpPr>
            <a:spLocks noGrp="1"/>
          </p:cNvSpPr>
          <p:nvPr>
            <p:ph idx="1"/>
          </p:nvPr>
        </p:nvSpPr>
        <p:spPr>
          <a:xfrm>
            <a:off x="3244583" y="252944"/>
            <a:ext cx="4639235" cy="5422124"/>
          </a:xfrm>
        </p:spPr>
        <p:txBody>
          <a:bodyPr/>
          <a:lstStyle>
            <a:lvl1pPr>
              <a:defRPr sz="2904"/>
            </a:lvl1pPr>
            <a:lvl2pPr>
              <a:defRPr sz="2541"/>
            </a:lvl2pPr>
            <a:lvl3pPr>
              <a:defRPr sz="2178"/>
            </a:lvl3pPr>
            <a:lvl4pPr>
              <a:defRPr sz="1815"/>
            </a:lvl4pPr>
            <a:lvl5pPr>
              <a:defRPr sz="1815"/>
            </a:lvl5pPr>
            <a:lvl6pPr>
              <a:defRPr sz="1815"/>
            </a:lvl6pPr>
            <a:lvl7pPr>
              <a:defRPr sz="1815"/>
            </a:lvl7pPr>
            <a:lvl8pPr>
              <a:defRPr sz="1815"/>
            </a:lvl8pPr>
            <a:lvl9pPr>
              <a:defRPr sz="18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14938" y="1329428"/>
            <a:ext cx="2730234" cy="4345640"/>
          </a:xfrm>
        </p:spPr>
        <p:txBody>
          <a:bodyPr/>
          <a:lstStyle>
            <a:lvl1pPr marL="0" indent="0">
              <a:buNone/>
              <a:defRPr sz="1271"/>
            </a:lvl1pPr>
            <a:lvl2pPr marL="414955" indent="0">
              <a:buNone/>
              <a:defRPr sz="1089"/>
            </a:lvl2pPr>
            <a:lvl3pPr marL="829909" indent="0">
              <a:buNone/>
              <a:defRPr sz="908"/>
            </a:lvl3pPr>
            <a:lvl4pPr marL="1244864" indent="0">
              <a:buNone/>
              <a:defRPr sz="817"/>
            </a:lvl4pPr>
            <a:lvl5pPr marL="1659819" indent="0">
              <a:buNone/>
              <a:defRPr sz="817"/>
            </a:lvl5pPr>
            <a:lvl6pPr marL="2074774" indent="0">
              <a:buNone/>
              <a:defRPr sz="817"/>
            </a:lvl6pPr>
            <a:lvl7pPr marL="2489728" indent="0">
              <a:buNone/>
              <a:defRPr sz="817"/>
            </a:lvl7pPr>
            <a:lvl8pPr marL="2904683" indent="0">
              <a:buNone/>
              <a:defRPr sz="817"/>
            </a:lvl8pPr>
            <a:lvl9pPr marL="3319638" indent="0">
              <a:buNone/>
              <a:defRPr sz="817"/>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B92A75-EFF1-45BB-8A3A-6B7C950356CE}" type="datetimeFigureOut">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21399966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26614" y="4447111"/>
            <a:ext cx="4979254" cy="525007"/>
          </a:xfrm>
        </p:spPr>
        <p:txBody>
          <a:bodyPr anchor="b"/>
          <a:lstStyle>
            <a:lvl1pPr algn="l">
              <a:defRPr sz="1815" b="1"/>
            </a:lvl1pPr>
          </a:lstStyle>
          <a:p>
            <a:r>
              <a:rPr lang="en-US"/>
              <a:t>Click to edit Master title style</a:t>
            </a:r>
          </a:p>
        </p:txBody>
      </p:sp>
      <p:sp>
        <p:nvSpPr>
          <p:cNvPr id="3" name="Picture Placeholder 2"/>
          <p:cNvSpPr>
            <a:spLocks noGrp="1"/>
          </p:cNvSpPr>
          <p:nvPr>
            <p:ph type="pic" idx="1"/>
          </p:nvPr>
        </p:nvSpPr>
        <p:spPr>
          <a:xfrm>
            <a:off x="1626614" y="567654"/>
            <a:ext cx="4979254" cy="3811810"/>
          </a:xfrm>
        </p:spPr>
        <p:txBody>
          <a:bodyPr/>
          <a:lstStyle>
            <a:lvl1pPr marL="0" indent="0">
              <a:buNone/>
              <a:defRPr sz="2904"/>
            </a:lvl1pPr>
            <a:lvl2pPr marL="414955" indent="0">
              <a:buNone/>
              <a:defRPr sz="2541"/>
            </a:lvl2pPr>
            <a:lvl3pPr marL="829909" indent="0">
              <a:buNone/>
              <a:defRPr sz="2178"/>
            </a:lvl3pPr>
            <a:lvl4pPr marL="1244864" indent="0">
              <a:buNone/>
              <a:defRPr sz="1815"/>
            </a:lvl4pPr>
            <a:lvl5pPr marL="1659819" indent="0">
              <a:buNone/>
              <a:defRPr sz="1815"/>
            </a:lvl5pPr>
            <a:lvl6pPr marL="2074774" indent="0">
              <a:buNone/>
              <a:defRPr sz="1815"/>
            </a:lvl6pPr>
            <a:lvl7pPr marL="2489728" indent="0">
              <a:buNone/>
              <a:defRPr sz="1815"/>
            </a:lvl7pPr>
            <a:lvl8pPr marL="2904683" indent="0">
              <a:buNone/>
              <a:defRPr sz="1815"/>
            </a:lvl8pPr>
            <a:lvl9pPr marL="3319638" indent="0">
              <a:buNone/>
              <a:defRPr sz="1815"/>
            </a:lvl9pPr>
          </a:lstStyle>
          <a:p>
            <a:endParaRPr lang="en-US"/>
          </a:p>
        </p:txBody>
      </p:sp>
      <p:sp>
        <p:nvSpPr>
          <p:cNvPr id="4" name="Text Placeholder 3"/>
          <p:cNvSpPr>
            <a:spLocks noGrp="1"/>
          </p:cNvSpPr>
          <p:nvPr>
            <p:ph type="body" sz="half" idx="2"/>
          </p:nvPr>
        </p:nvSpPr>
        <p:spPr>
          <a:xfrm>
            <a:off x="1626614" y="4972118"/>
            <a:ext cx="4979254" cy="745597"/>
          </a:xfrm>
        </p:spPr>
        <p:txBody>
          <a:bodyPr/>
          <a:lstStyle>
            <a:lvl1pPr marL="0" indent="0">
              <a:buNone/>
              <a:defRPr sz="1271"/>
            </a:lvl1pPr>
            <a:lvl2pPr marL="414955" indent="0">
              <a:buNone/>
              <a:defRPr sz="1089"/>
            </a:lvl2pPr>
            <a:lvl3pPr marL="829909" indent="0">
              <a:buNone/>
              <a:defRPr sz="908"/>
            </a:lvl3pPr>
            <a:lvl4pPr marL="1244864" indent="0">
              <a:buNone/>
              <a:defRPr sz="817"/>
            </a:lvl4pPr>
            <a:lvl5pPr marL="1659819" indent="0">
              <a:buNone/>
              <a:defRPr sz="817"/>
            </a:lvl5pPr>
            <a:lvl6pPr marL="2074774" indent="0">
              <a:buNone/>
              <a:defRPr sz="817"/>
            </a:lvl6pPr>
            <a:lvl7pPr marL="2489728" indent="0">
              <a:buNone/>
              <a:defRPr sz="817"/>
            </a:lvl7pPr>
            <a:lvl8pPr marL="2904683" indent="0">
              <a:buNone/>
              <a:defRPr sz="817"/>
            </a:lvl8pPr>
            <a:lvl9pPr marL="3319638" indent="0">
              <a:buNone/>
              <a:defRPr sz="817"/>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16598" y="254416"/>
            <a:ext cx="1867220" cy="542065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4938" y="254416"/>
            <a:ext cx="5463348" cy="542065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350" y="3070860"/>
            <a:ext cx="5829300" cy="208026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8700" y="5547360"/>
            <a:ext cx="4800600" cy="2476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6858000" cy="9906000"/>
          </a:xfrm>
          <a:custGeom>
            <a:avLst/>
            <a:gdLst/>
            <a:ahLst/>
            <a:cxnLst/>
            <a:rect l="l" t="t" r="r" b="b"/>
            <a:pathLst>
              <a:path w="4876800" h="7620000">
                <a:moveTo>
                  <a:pt x="4876799" y="7619999"/>
                </a:moveTo>
                <a:lnTo>
                  <a:pt x="0" y="7619999"/>
                </a:lnTo>
                <a:lnTo>
                  <a:pt x="0" y="0"/>
                </a:lnTo>
                <a:lnTo>
                  <a:pt x="4876799" y="0"/>
                </a:lnTo>
                <a:lnTo>
                  <a:pt x="4876799" y="7619999"/>
                </a:lnTo>
                <a:close/>
              </a:path>
            </a:pathLst>
          </a:custGeom>
          <a:solidFill>
            <a:srgbClr val="FFE3E3"/>
          </a:solidFill>
        </p:spPr>
        <p:txBody>
          <a:bodyPr wrap="square" lIns="0" tIns="0" rIns="0" bIns="0" rtlCol="0"/>
          <a:lstStyle/>
          <a:p>
            <a:endParaRPr sz="2340"/>
          </a:p>
        </p:txBody>
      </p:sp>
      <p:pic>
        <p:nvPicPr>
          <p:cNvPr id="17" name="bg object 17"/>
          <p:cNvPicPr/>
          <p:nvPr/>
        </p:nvPicPr>
        <p:blipFill>
          <a:blip r:embed="rId2" cstate="print"/>
          <a:stretch>
            <a:fillRect/>
          </a:stretch>
        </p:blipFill>
        <p:spPr>
          <a:xfrm>
            <a:off x="1208958" y="6203215"/>
            <a:ext cx="3441669" cy="2146014"/>
          </a:xfrm>
          <a:prstGeom prst="rect">
            <a:avLst/>
          </a:prstGeom>
        </p:spPr>
      </p:pic>
      <p:pic>
        <p:nvPicPr>
          <p:cNvPr id="18" name="bg object 18"/>
          <p:cNvPicPr/>
          <p:nvPr/>
        </p:nvPicPr>
        <p:blipFill>
          <a:blip r:embed="rId3" cstate="print"/>
          <a:stretch>
            <a:fillRect/>
          </a:stretch>
        </p:blipFill>
        <p:spPr>
          <a:xfrm>
            <a:off x="5527376" y="6396070"/>
            <a:ext cx="642594" cy="1953215"/>
          </a:xfrm>
          <a:prstGeom prst="rect">
            <a:avLst/>
          </a:prstGeom>
        </p:spPr>
      </p:pic>
      <p:pic>
        <p:nvPicPr>
          <p:cNvPr id="19" name="bg object 19"/>
          <p:cNvPicPr/>
          <p:nvPr/>
        </p:nvPicPr>
        <p:blipFill>
          <a:blip r:embed="rId4" cstate="print"/>
          <a:stretch>
            <a:fillRect/>
          </a:stretch>
        </p:blipFill>
        <p:spPr>
          <a:xfrm>
            <a:off x="4744277" y="7048403"/>
            <a:ext cx="481930" cy="1299906"/>
          </a:xfrm>
          <a:prstGeom prst="rect">
            <a:avLst/>
          </a:prstGeom>
        </p:spPr>
      </p:pic>
      <p:pic>
        <p:nvPicPr>
          <p:cNvPr id="20" name="bg object 20"/>
          <p:cNvPicPr/>
          <p:nvPr/>
        </p:nvPicPr>
        <p:blipFill>
          <a:blip r:embed="rId5" cstate="print"/>
          <a:stretch>
            <a:fillRect/>
          </a:stretch>
        </p:blipFill>
        <p:spPr>
          <a:xfrm>
            <a:off x="1181104" y="3947494"/>
            <a:ext cx="4500561" cy="2166936"/>
          </a:xfrm>
          <a:prstGeom prst="rect">
            <a:avLst/>
          </a:prstGeom>
        </p:spPr>
      </p:pic>
      <p:sp>
        <p:nvSpPr>
          <p:cNvPr id="2" name="Holder 2"/>
          <p:cNvSpPr>
            <a:spLocks noGrp="1"/>
          </p:cNvSpPr>
          <p:nvPr>
            <p:ph type="title"/>
          </p:nvPr>
        </p:nvSpPr>
        <p:spPr/>
        <p:txBody>
          <a:bodyPr lIns="0" tIns="0" rIns="0" bIns="0"/>
          <a:lstStyle>
            <a:lvl1pPr>
              <a:defRPr sz="2665" b="0" i="0">
                <a:solidFill>
                  <a:srgbClr val="C3502D"/>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65" b="0" i="0">
                <a:solidFill>
                  <a:srgbClr val="C3502D"/>
                </a:solidFill>
                <a:latin typeface="Lucida Sans Unicode"/>
                <a:cs typeface="Lucida Sans Unicode"/>
              </a:defRPr>
            </a:lvl1pPr>
          </a:lstStyle>
          <a:p>
            <a:endParaRPr/>
          </a:p>
        </p:txBody>
      </p:sp>
      <p:sp>
        <p:nvSpPr>
          <p:cNvPr id="3" name="Holder 3"/>
          <p:cNvSpPr>
            <a:spLocks noGrp="1"/>
          </p:cNvSpPr>
          <p:nvPr>
            <p:ph sz="half" idx="2"/>
          </p:nvPr>
        </p:nvSpPr>
        <p:spPr>
          <a:xfrm>
            <a:off x="342900" y="2278380"/>
            <a:ext cx="2983230" cy="653796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1870" y="2278380"/>
            <a:ext cx="2983230" cy="653796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12/24/2021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65" b="0" i="0">
                <a:solidFill>
                  <a:srgbClr val="C3502D"/>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12/24/2021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6858000" cy="9906000"/>
          </a:xfrm>
          <a:custGeom>
            <a:avLst/>
            <a:gdLst/>
            <a:ahLst/>
            <a:cxnLst/>
            <a:rect l="l" t="t" r="r" b="b"/>
            <a:pathLst>
              <a:path w="4876800" h="7620000">
                <a:moveTo>
                  <a:pt x="4876799" y="7619999"/>
                </a:moveTo>
                <a:lnTo>
                  <a:pt x="0" y="7619999"/>
                </a:lnTo>
                <a:lnTo>
                  <a:pt x="0" y="0"/>
                </a:lnTo>
                <a:lnTo>
                  <a:pt x="4876799" y="0"/>
                </a:lnTo>
                <a:lnTo>
                  <a:pt x="4876799" y="7619999"/>
                </a:lnTo>
                <a:close/>
              </a:path>
            </a:pathLst>
          </a:custGeom>
          <a:solidFill>
            <a:srgbClr val="FFE3E3"/>
          </a:solidFill>
        </p:spPr>
        <p:txBody>
          <a:bodyPr wrap="square" lIns="0" tIns="0" rIns="0" bIns="0" rtlCol="0"/>
          <a:lstStyle/>
          <a:p>
            <a:endParaRPr sz="2340"/>
          </a:p>
        </p:txBody>
      </p:sp>
      <p:sp>
        <p:nvSpPr>
          <p:cNvPr id="17" name="bg object 17"/>
          <p:cNvSpPr/>
          <p:nvPr/>
        </p:nvSpPr>
        <p:spPr>
          <a:xfrm>
            <a:off x="1876022" y="1835206"/>
            <a:ext cx="3107531" cy="3442335"/>
          </a:xfrm>
          <a:custGeom>
            <a:avLst/>
            <a:gdLst/>
            <a:ahLst/>
            <a:cxnLst/>
            <a:rect l="l" t="t" r="r" b="b"/>
            <a:pathLst>
              <a:path w="2209800" h="2647950">
                <a:moveTo>
                  <a:pt x="2047152" y="2647950"/>
                </a:moveTo>
                <a:lnTo>
                  <a:pt x="162622" y="2647950"/>
                </a:lnTo>
                <a:lnTo>
                  <a:pt x="119462" y="2642122"/>
                </a:lnTo>
                <a:lnTo>
                  <a:pt x="80635" y="2625687"/>
                </a:lnTo>
                <a:lnTo>
                  <a:pt x="47708" y="2600211"/>
                </a:lnTo>
                <a:lnTo>
                  <a:pt x="22248" y="2567262"/>
                </a:lnTo>
                <a:lnTo>
                  <a:pt x="5823" y="2528410"/>
                </a:lnTo>
                <a:lnTo>
                  <a:pt x="0" y="2485222"/>
                </a:lnTo>
                <a:lnTo>
                  <a:pt x="0" y="162727"/>
                </a:lnTo>
                <a:lnTo>
                  <a:pt x="5823" y="119539"/>
                </a:lnTo>
                <a:lnTo>
                  <a:pt x="22248" y="80687"/>
                </a:lnTo>
                <a:lnTo>
                  <a:pt x="47708" y="47738"/>
                </a:lnTo>
                <a:lnTo>
                  <a:pt x="80635" y="22262"/>
                </a:lnTo>
                <a:lnTo>
                  <a:pt x="119462" y="5827"/>
                </a:lnTo>
                <a:lnTo>
                  <a:pt x="162622" y="0"/>
                </a:lnTo>
                <a:lnTo>
                  <a:pt x="2047152" y="0"/>
                </a:lnTo>
                <a:lnTo>
                  <a:pt x="2090312" y="5827"/>
                </a:lnTo>
                <a:lnTo>
                  <a:pt x="2129139" y="22262"/>
                </a:lnTo>
                <a:lnTo>
                  <a:pt x="2162066" y="47738"/>
                </a:lnTo>
                <a:lnTo>
                  <a:pt x="2187526" y="80687"/>
                </a:lnTo>
                <a:lnTo>
                  <a:pt x="2203951" y="119539"/>
                </a:lnTo>
                <a:lnTo>
                  <a:pt x="2209775" y="162727"/>
                </a:lnTo>
                <a:lnTo>
                  <a:pt x="2209775" y="2485222"/>
                </a:lnTo>
                <a:lnTo>
                  <a:pt x="2203951" y="2528410"/>
                </a:lnTo>
                <a:lnTo>
                  <a:pt x="2187526" y="2567262"/>
                </a:lnTo>
                <a:lnTo>
                  <a:pt x="2162066" y="2600211"/>
                </a:lnTo>
                <a:lnTo>
                  <a:pt x="2129139" y="2625687"/>
                </a:lnTo>
                <a:lnTo>
                  <a:pt x="2090312" y="2642122"/>
                </a:lnTo>
                <a:lnTo>
                  <a:pt x="2047152" y="2647950"/>
                </a:lnTo>
                <a:close/>
              </a:path>
            </a:pathLst>
          </a:custGeom>
          <a:solidFill>
            <a:srgbClr val="EFCFCF"/>
          </a:solidFill>
        </p:spPr>
        <p:txBody>
          <a:bodyPr wrap="square" lIns="0" tIns="0" rIns="0" bIns="0" rtlCol="0"/>
          <a:lstStyle/>
          <a:p>
            <a:endParaRPr sz="2340"/>
          </a:p>
        </p:txBody>
      </p:sp>
      <p:sp>
        <p:nvSpPr>
          <p:cNvPr id="18" name="bg object 18"/>
          <p:cNvSpPr/>
          <p:nvPr/>
        </p:nvSpPr>
        <p:spPr>
          <a:xfrm>
            <a:off x="2265453" y="2441009"/>
            <a:ext cx="1657350" cy="1532128"/>
          </a:xfrm>
          <a:custGeom>
            <a:avLst/>
            <a:gdLst/>
            <a:ahLst/>
            <a:cxnLst/>
            <a:rect l="l" t="t" r="r" b="b"/>
            <a:pathLst>
              <a:path w="1178560" h="1178560">
                <a:moveTo>
                  <a:pt x="906071" y="1177935"/>
                </a:moveTo>
                <a:lnTo>
                  <a:pt x="854016" y="1173371"/>
                </a:lnTo>
                <a:lnTo>
                  <a:pt x="801328" y="1164290"/>
                </a:lnTo>
                <a:lnTo>
                  <a:pt x="736437" y="1144324"/>
                </a:lnTo>
                <a:lnTo>
                  <a:pt x="699556" y="1129894"/>
                </a:lnTo>
                <a:lnTo>
                  <a:pt x="659901" y="1111993"/>
                </a:lnTo>
                <a:lnTo>
                  <a:pt x="617670" y="1090117"/>
                </a:lnTo>
                <a:lnTo>
                  <a:pt x="572864" y="1064266"/>
                </a:lnTo>
                <a:lnTo>
                  <a:pt x="525482" y="1034437"/>
                </a:lnTo>
                <a:lnTo>
                  <a:pt x="486053" y="1007085"/>
                </a:lnTo>
                <a:lnTo>
                  <a:pt x="445625" y="975940"/>
                </a:lnTo>
                <a:lnTo>
                  <a:pt x="404198" y="941002"/>
                </a:lnTo>
                <a:lnTo>
                  <a:pt x="361774" y="902272"/>
                </a:lnTo>
                <a:lnTo>
                  <a:pt x="318354" y="859749"/>
                </a:lnTo>
                <a:lnTo>
                  <a:pt x="276553" y="817162"/>
                </a:lnTo>
                <a:lnTo>
                  <a:pt x="238496" y="775515"/>
                </a:lnTo>
                <a:lnTo>
                  <a:pt x="204182" y="734806"/>
                </a:lnTo>
                <a:lnTo>
                  <a:pt x="173605" y="695033"/>
                </a:lnTo>
                <a:lnTo>
                  <a:pt x="146310" y="656470"/>
                </a:lnTo>
                <a:lnTo>
                  <a:pt x="121823" y="619389"/>
                </a:lnTo>
                <a:lnTo>
                  <a:pt x="100141" y="583786"/>
                </a:lnTo>
                <a:lnTo>
                  <a:pt x="81263" y="549659"/>
                </a:lnTo>
                <a:lnTo>
                  <a:pt x="50690" y="486015"/>
                </a:lnTo>
                <a:lnTo>
                  <a:pt x="28856" y="428617"/>
                </a:lnTo>
                <a:lnTo>
                  <a:pt x="14192" y="378088"/>
                </a:lnTo>
                <a:lnTo>
                  <a:pt x="5148" y="335037"/>
                </a:lnTo>
                <a:lnTo>
                  <a:pt x="0" y="285554"/>
                </a:lnTo>
                <a:lnTo>
                  <a:pt x="156" y="273271"/>
                </a:lnTo>
                <a:lnTo>
                  <a:pt x="5453" y="230685"/>
                </a:lnTo>
                <a:lnTo>
                  <a:pt x="22300" y="196373"/>
                </a:lnTo>
                <a:lnTo>
                  <a:pt x="199815" y="17465"/>
                </a:lnTo>
                <a:lnTo>
                  <a:pt x="239749" y="0"/>
                </a:lnTo>
                <a:lnTo>
                  <a:pt x="247620" y="584"/>
                </a:lnTo>
                <a:lnTo>
                  <a:pt x="285052" y="25839"/>
                </a:lnTo>
                <a:lnTo>
                  <a:pt x="423169" y="285732"/>
                </a:lnTo>
                <a:lnTo>
                  <a:pt x="429412" y="329407"/>
                </a:lnTo>
                <a:lnTo>
                  <a:pt x="408194" y="369342"/>
                </a:lnTo>
                <a:lnTo>
                  <a:pt x="345385" y="432150"/>
                </a:lnTo>
                <a:lnTo>
                  <a:pt x="343938" y="434848"/>
                </a:lnTo>
                <a:lnTo>
                  <a:pt x="341448" y="442329"/>
                </a:lnTo>
                <a:lnTo>
                  <a:pt x="340811" y="445457"/>
                </a:lnTo>
                <a:lnTo>
                  <a:pt x="340811" y="447947"/>
                </a:lnTo>
                <a:lnTo>
                  <a:pt x="355311" y="491460"/>
                </a:lnTo>
                <a:lnTo>
                  <a:pt x="382298" y="541067"/>
                </a:lnTo>
                <a:lnTo>
                  <a:pt x="409432" y="580848"/>
                </a:lnTo>
                <a:lnTo>
                  <a:pt x="447177" y="627168"/>
                </a:lnTo>
                <a:lnTo>
                  <a:pt x="498021" y="680046"/>
                </a:lnTo>
                <a:lnTo>
                  <a:pt x="525316" y="707145"/>
                </a:lnTo>
                <a:lnTo>
                  <a:pt x="575227" y="751750"/>
                </a:lnTo>
                <a:lnTo>
                  <a:pt x="618778" y="784113"/>
                </a:lnTo>
                <a:lnTo>
                  <a:pt x="655273" y="807509"/>
                </a:lnTo>
                <a:lnTo>
                  <a:pt x="696720" y="828057"/>
                </a:lnTo>
                <a:lnTo>
                  <a:pt x="731334" y="837256"/>
                </a:lnTo>
                <a:lnTo>
                  <a:pt x="733002" y="837256"/>
                </a:lnTo>
                <a:lnTo>
                  <a:pt x="735701" y="836630"/>
                </a:lnTo>
                <a:lnTo>
                  <a:pt x="743194" y="834153"/>
                </a:lnTo>
                <a:lnTo>
                  <a:pt x="745905" y="832693"/>
                </a:lnTo>
                <a:lnTo>
                  <a:pt x="818696" y="758663"/>
                </a:lnTo>
                <a:lnTo>
                  <a:pt x="830400" y="749927"/>
                </a:lnTo>
                <a:lnTo>
                  <a:pt x="843033" y="743683"/>
                </a:lnTo>
                <a:lnTo>
                  <a:pt x="856599" y="739934"/>
                </a:lnTo>
                <a:lnTo>
                  <a:pt x="871104" y="738684"/>
                </a:lnTo>
                <a:lnTo>
                  <a:pt x="881165" y="739153"/>
                </a:lnTo>
                <a:lnTo>
                  <a:pt x="890134" y="740559"/>
                </a:lnTo>
                <a:lnTo>
                  <a:pt x="898012" y="742901"/>
                </a:lnTo>
                <a:lnTo>
                  <a:pt x="904795" y="746177"/>
                </a:lnTo>
                <a:lnTo>
                  <a:pt x="906046" y="746177"/>
                </a:lnTo>
                <a:lnTo>
                  <a:pt x="1146866" y="888425"/>
                </a:lnTo>
                <a:lnTo>
                  <a:pt x="1174267" y="917686"/>
                </a:lnTo>
                <a:lnTo>
                  <a:pt x="1178400" y="943499"/>
                </a:lnTo>
                <a:lnTo>
                  <a:pt x="1175591" y="956446"/>
                </a:lnTo>
                <a:lnTo>
                  <a:pt x="988612" y="1150241"/>
                </a:lnTo>
                <a:lnTo>
                  <a:pt x="947406" y="1172626"/>
                </a:lnTo>
                <a:lnTo>
                  <a:pt x="918139" y="1177726"/>
                </a:lnTo>
                <a:lnTo>
                  <a:pt x="906071" y="1177935"/>
                </a:lnTo>
                <a:close/>
              </a:path>
            </a:pathLst>
          </a:custGeom>
          <a:solidFill>
            <a:srgbClr val="0090D1"/>
          </a:solidFill>
        </p:spPr>
        <p:txBody>
          <a:bodyPr wrap="square" lIns="0" tIns="0" rIns="0" bIns="0" rtlCol="0"/>
          <a:lstStyle/>
          <a:p>
            <a:endParaRPr sz="2340"/>
          </a:p>
        </p:txBody>
      </p:sp>
      <p:sp>
        <p:nvSpPr>
          <p:cNvPr id="19" name="bg object 19"/>
          <p:cNvSpPr/>
          <p:nvPr/>
        </p:nvSpPr>
        <p:spPr>
          <a:xfrm>
            <a:off x="3233476" y="2772689"/>
            <a:ext cx="336649" cy="449898"/>
          </a:xfrm>
          <a:custGeom>
            <a:avLst/>
            <a:gdLst/>
            <a:ahLst/>
            <a:cxnLst/>
            <a:rect l="l" t="t" r="r" b="b"/>
            <a:pathLst>
              <a:path w="239394" h="346075">
                <a:moveTo>
                  <a:pt x="192824" y="73139"/>
                </a:moveTo>
                <a:lnTo>
                  <a:pt x="187071" y="44665"/>
                </a:lnTo>
                <a:lnTo>
                  <a:pt x="171399" y="21424"/>
                </a:lnTo>
                <a:lnTo>
                  <a:pt x="148158" y="5753"/>
                </a:lnTo>
                <a:lnTo>
                  <a:pt x="119684" y="0"/>
                </a:lnTo>
                <a:lnTo>
                  <a:pt x="91224" y="5753"/>
                </a:lnTo>
                <a:lnTo>
                  <a:pt x="67970" y="21424"/>
                </a:lnTo>
                <a:lnTo>
                  <a:pt x="52298" y="44665"/>
                </a:lnTo>
                <a:lnTo>
                  <a:pt x="46545" y="73139"/>
                </a:lnTo>
                <a:lnTo>
                  <a:pt x="52298" y="101600"/>
                </a:lnTo>
                <a:lnTo>
                  <a:pt x="67970" y="124853"/>
                </a:lnTo>
                <a:lnTo>
                  <a:pt x="91224" y="140525"/>
                </a:lnTo>
                <a:lnTo>
                  <a:pt x="119684" y="146265"/>
                </a:lnTo>
                <a:lnTo>
                  <a:pt x="148158" y="140525"/>
                </a:lnTo>
                <a:lnTo>
                  <a:pt x="171399" y="124853"/>
                </a:lnTo>
                <a:lnTo>
                  <a:pt x="187071" y="101600"/>
                </a:lnTo>
                <a:lnTo>
                  <a:pt x="192824" y="73139"/>
                </a:lnTo>
                <a:close/>
              </a:path>
              <a:path w="239394" h="346075">
                <a:moveTo>
                  <a:pt x="239344" y="226047"/>
                </a:moveTo>
                <a:lnTo>
                  <a:pt x="235407" y="203225"/>
                </a:lnTo>
                <a:lnTo>
                  <a:pt x="223304" y="185407"/>
                </a:lnTo>
                <a:lnTo>
                  <a:pt x="202590" y="171297"/>
                </a:lnTo>
                <a:lnTo>
                  <a:pt x="172872" y="159562"/>
                </a:lnTo>
                <a:lnTo>
                  <a:pt x="119684" y="212763"/>
                </a:lnTo>
                <a:lnTo>
                  <a:pt x="66497" y="159562"/>
                </a:lnTo>
                <a:lnTo>
                  <a:pt x="36779" y="171297"/>
                </a:lnTo>
                <a:lnTo>
                  <a:pt x="16065" y="185407"/>
                </a:lnTo>
                <a:lnTo>
                  <a:pt x="3949" y="203225"/>
                </a:lnTo>
                <a:lnTo>
                  <a:pt x="0" y="226047"/>
                </a:lnTo>
                <a:lnTo>
                  <a:pt x="0" y="305828"/>
                </a:lnTo>
                <a:lnTo>
                  <a:pt x="7708" y="320306"/>
                </a:lnTo>
                <a:lnTo>
                  <a:pt x="30530" y="333108"/>
                </a:lnTo>
                <a:lnTo>
                  <a:pt x="67995" y="342239"/>
                </a:lnTo>
                <a:lnTo>
                  <a:pt x="119672" y="345719"/>
                </a:lnTo>
                <a:lnTo>
                  <a:pt x="171348" y="342239"/>
                </a:lnTo>
                <a:lnTo>
                  <a:pt x="208813" y="333095"/>
                </a:lnTo>
                <a:lnTo>
                  <a:pt x="231635" y="320306"/>
                </a:lnTo>
                <a:lnTo>
                  <a:pt x="239344" y="305828"/>
                </a:lnTo>
                <a:lnTo>
                  <a:pt x="239344" y="226047"/>
                </a:lnTo>
                <a:close/>
              </a:path>
            </a:pathLst>
          </a:custGeom>
          <a:solidFill>
            <a:srgbClr val="CFDE00"/>
          </a:solidFill>
        </p:spPr>
        <p:txBody>
          <a:bodyPr wrap="square" lIns="0" tIns="0" rIns="0" bIns="0" rtlCol="0"/>
          <a:lstStyle/>
          <a:p>
            <a:endParaRPr sz="2340"/>
          </a:p>
        </p:txBody>
      </p:sp>
      <p:sp>
        <p:nvSpPr>
          <p:cNvPr id="20" name="bg object 20"/>
          <p:cNvSpPr/>
          <p:nvPr/>
        </p:nvSpPr>
        <p:spPr>
          <a:xfrm>
            <a:off x="3027788" y="2841816"/>
            <a:ext cx="748308" cy="345885"/>
          </a:xfrm>
          <a:custGeom>
            <a:avLst/>
            <a:gdLst/>
            <a:ahLst/>
            <a:cxnLst/>
            <a:rect l="l" t="t" r="r" b="b"/>
            <a:pathLst>
              <a:path w="532130" h="266064">
                <a:moveTo>
                  <a:pt x="126339" y="40373"/>
                </a:moveTo>
                <a:lnTo>
                  <a:pt x="103314" y="5905"/>
                </a:lnTo>
                <a:lnTo>
                  <a:pt x="85966" y="0"/>
                </a:lnTo>
                <a:lnTo>
                  <a:pt x="73621" y="0"/>
                </a:lnTo>
                <a:lnTo>
                  <a:pt x="39154" y="23037"/>
                </a:lnTo>
                <a:lnTo>
                  <a:pt x="33248" y="40373"/>
                </a:lnTo>
                <a:lnTo>
                  <a:pt x="33248" y="52717"/>
                </a:lnTo>
                <a:lnTo>
                  <a:pt x="56286" y="87185"/>
                </a:lnTo>
                <a:lnTo>
                  <a:pt x="73621" y="93091"/>
                </a:lnTo>
                <a:lnTo>
                  <a:pt x="85966" y="93091"/>
                </a:lnTo>
                <a:lnTo>
                  <a:pt x="120434" y="70065"/>
                </a:lnTo>
                <a:lnTo>
                  <a:pt x="126339" y="52717"/>
                </a:lnTo>
                <a:lnTo>
                  <a:pt x="126339" y="46545"/>
                </a:lnTo>
                <a:lnTo>
                  <a:pt x="126339" y="40373"/>
                </a:lnTo>
                <a:close/>
              </a:path>
              <a:path w="532130" h="266064">
                <a:moveTo>
                  <a:pt x="146265" y="119684"/>
                </a:moveTo>
                <a:lnTo>
                  <a:pt x="134416" y="112001"/>
                </a:lnTo>
                <a:lnTo>
                  <a:pt x="121335" y="108051"/>
                </a:lnTo>
                <a:lnTo>
                  <a:pt x="110731" y="106591"/>
                </a:lnTo>
                <a:lnTo>
                  <a:pt x="106375" y="106387"/>
                </a:lnTo>
                <a:lnTo>
                  <a:pt x="79781" y="132981"/>
                </a:lnTo>
                <a:lnTo>
                  <a:pt x="53200" y="106387"/>
                </a:lnTo>
                <a:lnTo>
                  <a:pt x="25247" y="114693"/>
                </a:lnTo>
                <a:lnTo>
                  <a:pt x="9144" y="132981"/>
                </a:lnTo>
                <a:lnTo>
                  <a:pt x="1765" y="151257"/>
                </a:lnTo>
                <a:lnTo>
                  <a:pt x="0" y="159575"/>
                </a:lnTo>
                <a:lnTo>
                  <a:pt x="0" y="239356"/>
                </a:lnTo>
                <a:lnTo>
                  <a:pt x="2489" y="249110"/>
                </a:lnTo>
                <a:lnTo>
                  <a:pt x="9969" y="257632"/>
                </a:lnTo>
                <a:lnTo>
                  <a:pt x="22440" y="263652"/>
                </a:lnTo>
                <a:lnTo>
                  <a:pt x="39890" y="265938"/>
                </a:lnTo>
                <a:lnTo>
                  <a:pt x="132969" y="265938"/>
                </a:lnTo>
                <a:lnTo>
                  <a:pt x="132969" y="159575"/>
                </a:lnTo>
                <a:lnTo>
                  <a:pt x="135039" y="142125"/>
                </a:lnTo>
                <a:lnTo>
                  <a:pt x="139611" y="129654"/>
                </a:lnTo>
                <a:lnTo>
                  <a:pt x="144183" y="122174"/>
                </a:lnTo>
                <a:lnTo>
                  <a:pt x="146265" y="119684"/>
                </a:lnTo>
                <a:close/>
              </a:path>
              <a:path w="532130" h="266064">
                <a:moveTo>
                  <a:pt x="498678" y="40373"/>
                </a:moveTo>
                <a:lnTo>
                  <a:pt x="475640" y="5905"/>
                </a:lnTo>
                <a:lnTo>
                  <a:pt x="458304" y="0"/>
                </a:lnTo>
                <a:lnTo>
                  <a:pt x="445960" y="0"/>
                </a:lnTo>
                <a:lnTo>
                  <a:pt x="411492" y="23037"/>
                </a:lnTo>
                <a:lnTo>
                  <a:pt x="405587" y="40373"/>
                </a:lnTo>
                <a:lnTo>
                  <a:pt x="405587" y="52717"/>
                </a:lnTo>
                <a:lnTo>
                  <a:pt x="428612" y="87185"/>
                </a:lnTo>
                <a:lnTo>
                  <a:pt x="445960" y="93091"/>
                </a:lnTo>
                <a:lnTo>
                  <a:pt x="458304" y="93091"/>
                </a:lnTo>
                <a:lnTo>
                  <a:pt x="492772" y="70065"/>
                </a:lnTo>
                <a:lnTo>
                  <a:pt x="498678" y="52717"/>
                </a:lnTo>
                <a:lnTo>
                  <a:pt x="498678" y="46545"/>
                </a:lnTo>
                <a:lnTo>
                  <a:pt x="498678" y="40373"/>
                </a:lnTo>
                <a:close/>
              </a:path>
              <a:path w="532130" h="266064">
                <a:moveTo>
                  <a:pt x="531939" y="159575"/>
                </a:moveTo>
                <a:lnTo>
                  <a:pt x="530174" y="151257"/>
                </a:lnTo>
                <a:lnTo>
                  <a:pt x="522795" y="132981"/>
                </a:lnTo>
                <a:lnTo>
                  <a:pt x="506691" y="114693"/>
                </a:lnTo>
                <a:lnTo>
                  <a:pt x="478751" y="106387"/>
                </a:lnTo>
                <a:lnTo>
                  <a:pt x="452158" y="132981"/>
                </a:lnTo>
                <a:lnTo>
                  <a:pt x="425564" y="106387"/>
                </a:lnTo>
                <a:lnTo>
                  <a:pt x="421208" y="106591"/>
                </a:lnTo>
                <a:lnTo>
                  <a:pt x="410603" y="108051"/>
                </a:lnTo>
                <a:lnTo>
                  <a:pt x="397522" y="112001"/>
                </a:lnTo>
                <a:lnTo>
                  <a:pt x="385686" y="119684"/>
                </a:lnTo>
                <a:lnTo>
                  <a:pt x="387756" y="122174"/>
                </a:lnTo>
                <a:lnTo>
                  <a:pt x="392328" y="129654"/>
                </a:lnTo>
                <a:lnTo>
                  <a:pt x="396900" y="142125"/>
                </a:lnTo>
                <a:lnTo>
                  <a:pt x="398970" y="159575"/>
                </a:lnTo>
                <a:lnTo>
                  <a:pt x="398970" y="265938"/>
                </a:lnTo>
                <a:lnTo>
                  <a:pt x="492048" y="265938"/>
                </a:lnTo>
                <a:lnTo>
                  <a:pt x="509498" y="263652"/>
                </a:lnTo>
                <a:lnTo>
                  <a:pt x="521970" y="257632"/>
                </a:lnTo>
                <a:lnTo>
                  <a:pt x="529450" y="249110"/>
                </a:lnTo>
                <a:lnTo>
                  <a:pt x="531939" y="239356"/>
                </a:lnTo>
                <a:lnTo>
                  <a:pt x="531939" y="159575"/>
                </a:lnTo>
                <a:close/>
              </a:path>
            </a:pathLst>
          </a:custGeom>
          <a:solidFill>
            <a:srgbClr val="C1C1C1"/>
          </a:solidFill>
        </p:spPr>
        <p:txBody>
          <a:bodyPr wrap="square" lIns="0" tIns="0" rIns="0" bIns="0" rtlCol="0"/>
          <a:lstStyle/>
          <a:p>
            <a:endParaRPr sz="2340"/>
          </a:p>
        </p:txBody>
      </p:sp>
      <p:sp>
        <p:nvSpPr>
          <p:cNvPr id="21" name="bg object 21"/>
          <p:cNvSpPr/>
          <p:nvPr/>
        </p:nvSpPr>
        <p:spPr>
          <a:xfrm>
            <a:off x="3599611" y="1987406"/>
            <a:ext cx="1019770" cy="832104"/>
          </a:xfrm>
          <a:custGeom>
            <a:avLst/>
            <a:gdLst/>
            <a:ahLst/>
            <a:cxnLst/>
            <a:rect l="l" t="t" r="r" b="b"/>
            <a:pathLst>
              <a:path w="725170" h="640080">
                <a:moveTo>
                  <a:pt x="542112" y="194551"/>
                </a:moveTo>
                <a:lnTo>
                  <a:pt x="534314" y="155079"/>
                </a:lnTo>
                <a:lnTo>
                  <a:pt x="517093" y="118427"/>
                </a:lnTo>
                <a:lnTo>
                  <a:pt x="491426" y="85369"/>
                </a:lnTo>
                <a:lnTo>
                  <a:pt x="458317" y="56629"/>
                </a:lnTo>
                <a:lnTo>
                  <a:pt x="418757" y="32981"/>
                </a:lnTo>
                <a:lnTo>
                  <a:pt x="373722" y="15151"/>
                </a:lnTo>
                <a:lnTo>
                  <a:pt x="324231" y="3911"/>
                </a:lnTo>
                <a:lnTo>
                  <a:pt x="271233" y="0"/>
                </a:lnTo>
                <a:lnTo>
                  <a:pt x="216573" y="4165"/>
                </a:lnTo>
                <a:lnTo>
                  <a:pt x="165658" y="16129"/>
                </a:lnTo>
                <a:lnTo>
                  <a:pt x="119583" y="35052"/>
                </a:lnTo>
                <a:lnTo>
                  <a:pt x="79451" y="60109"/>
                </a:lnTo>
                <a:lnTo>
                  <a:pt x="46329" y="90487"/>
                </a:lnTo>
                <a:lnTo>
                  <a:pt x="21323" y="125349"/>
                </a:lnTo>
                <a:lnTo>
                  <a:pt x="5511" y="163868"/>
                </a:lnTo>
                <a:lnTo>
                  <a:pt x="0" y="205232"/>
                </a:lnTo>
                <a:lnTo>
                  <a:pt x="5041" y="244779"/>
                </a:lnTo>
                <a:lnTo>
                  <a:pt x="19519" y="281774"/>
                </a:lnTo>
                <a:lnTo>
                  <a:pt x="42481" y="315493"/>
                </a:lnTo>
                <a:lnTo>
                  <a:pt x="72961" y="345224"/>
                </a:lnTo>
                <a:lnTo>
                  <a:pt x="10972" y="428345"/>
                </a:lnTo>
                <a:lnTo>
                  <a:pt x="9055" y="431660"/>
                </a:lnTo>
                <a:lnTo>
                  <a:pt x="5867" y="439902"/>
                </a:lnTo>
                <a:lnTo>
                  <a:pt x="5219" y="450532"/>
                </a:lnTo>
                <a:lnTo>
                  <a:pt x="10922" y="461035"/>
                </a:lnTo>
                <a:lnTo>
                  <a:pt x="22987" y="467525"/>
                </a:lnTo>
                <a:lnTo>
                  <a:pt x="34226" y="467334"/>
                </a:lnTo>
                <a:lnTo>
                  <a:pt x="42519" y="464362"/>
                </a:lnTo>
                <a:lnTo>
                  <a:pt x="164249" y="393865"/>
                </a:lnTo>
                <a:lnTo>
                  <a:pt x="173367" y="396671"/>
                </a:lnTo>
                <a:lnTo>
                  <a:pt x="182651" y="399249"/>
                </a:lnTo>
                <a:lnTo>
                  <a:pt x="192087" y="401561"/>
                </a:lnTo>
                <a:lnTo>
                  <a:pt x="201663" y="403631"/>
                </a:lnTo>
                <a:lnTo>
                  <a:pt x="201422" y="400088"/>
                </a:lnTo>
                <a:lnTo>
                  <a:pt x="201307" y="396532"/>
                </a:lnTo>
                <a:lnTo>
                  <a:pt x="201307" y="392950"/>
                </a:lnTo>
                <a:lnTo>
                  <a:pt x="206806" y="351586"/>
                </a:lnTo>
                <a:lnTo>
                  <a:pt x="222618" y="313055"/>
                </a:lnTo>
                <a:lnTo>
                  <a:pt x="247624" y="278193"/>
                </a:lnTo>
                <a:lnTo>
                  <a:pt x="280746" y="247815"/>
                </a:lnTo>
                <a:lnTo>
                  <a:pt x="320890" y="222758"/>
                </a:lnTo>
                <a:lnTo>
                  <a:pt x="366966" y="203835"/>
                </a:lnTo>
                <a:lnTo>
                  <a:pt x="417880" y="191871"/>
                </a:lnTo>
                <a:lnTo>
                  <a:pt x="472541" y="187706"/>
                </a:lnTo>
                <a:lnTo>
                  <a:pt x="490435" y="188150"/>
                </a:lnTo>
                <a:lnTo>
                  <a:pt x="508012" y="189458"/>
                </a:lnTo>
                <a:lnTo>
                  <a:pt x="525259" y="191604"/>
                </a:lnTo>
                <a:lnTo>
                  <a:pt x="542112" y="194551"/>
                </a:lnTo>
                <a:close/>
              </a:path>
              <a:path w="725170" h="640080">
                <a:moveTo>
                  <a:pt x="725106" y="393179"/>
                </a:moveTo>
                <a:lnTo>
                  <a:pt x="719924" y="354291"/>
                </a:lnTo>
                <a:lnTo>
                  <a:pt x="705065" y="318058"/>
                </a:lnTo>
                <a:lnTo>
                  <a:pt x="681558" y="285280"/>
                </a:lnTo>
                <a:lnTo>
                  <a:pt x="650405" y="256717"/>
                </a:lnTo>
                <a:lnTo>
                  <a:pt x="622071" y="239026"/>
                </a:lnTo>
                <a:lnTo>
                  <a:pt x="622071" y="389991"/>
                </a:lnTo>
                <a:lnTo>
                  <a:pt x="618934" y="401764"/>
                </a:lnTo>
                <a:lnTo>
                  <a:pt x="610362" y="411391"/>
                </a:lnTo>
                <a:lnTo>
                  <a:pt x="597662" y="417868"/>
                </a:lnTo>
                <a:lnTo>
                  <a:pt x="582091" y="420243"/>
                </a:lnTo>
                <a:lnTo>
                  <a:pt x="566534" y="417868"/>
                </a:lnTo>
                <a:lnTo>
                  <a:pt x="553821" y="411391"/>
                </a:lnTo>
                <a:lnTo>
                  <a:pt x="545249" y="401764"/>
                </a:lnTo>
                <a:lnTo>
                  <a:pt x="542112" y="389991"/>
                </a:lnTo>
                <a:lnTo>
                  <a:pt x="545249" y="378218"/>
                </a:lnTo>
                <a:lnTo>
                  <a:pt x="553821" y="368604"/>
                </a:lnTo>
                <a:lnTo>
                  <a:pt x="566534" y="362115"/>
                </a:lnTo>
                <a:lnTo>
                  <a:pt x="582091" y="359740"/>
                </a:lnTo>
                <a:lnTo>
                  <a:pt x="597662" y="362115"/>
                </a:lnTo>
                <a:lnTo>
                  <a:pt x="610362" y="368604"/>
                </a:lnTo>
                <a:lnTo>
                  <a:pt x="618934" y="378218"/>
                </a:lnTo>
                <a:lnTo>
                  <a:pt x="622071" y="389991"/>
                </a:lnTo>
                <a:lnTo>
                  <a:pt x="622071" y="239026"/>
                </a:lnTo>
                <a:lnTo>
                  <a:pt x="612660" y="233146"/>
                </a:lnTo>
                <a:lnTo>
                  <a:pt x="569341" y="215353"/>
                </a:lnTo>
                <a:lnTo>
                  <a:pt x="521462" y="204114"/>
                </a:lnTo>
                <a:lnTo>
                  <a:pt x="508228" y="203111"/>
                </a:lnTo>
                <a:lnTo>
                  <a:pt x="508228" y="389991"/>
                </a:lnTo>
                <a:lnTo>
                  <a:pt x="505091" y="401764"/>
                </a:lnTo>
                <a:lnTo>
                  <a:pt x="496519" y="411391"/>
                </a:lnTo>
                <a:lnTo>
                  <a:pt x="483819" y="417868"/>
                </a:lnTo>
                <a:lnTo>
                  <a:pt x="468249" y="420243"/>
                </a:lnTo>
                <a:lnTo>
                  <a:pt x="452691" y="417868"/>
                </a:lnTo>
                <a:lnTo>
                  <a:pt x="439978" y="411391"/>
                </a:lnTo>
                <a:lnTo>
                  <a:pt x="431406" y="401764"/>
                </a:lnTo>
                <a:lnTo>
                  <a:pt x="428269" y="389991"/>
                </a:lnTo>
                <a:lnTo>
                  <a:pt x="431406" y="378218"/>
                </a:lnTo>
                <a:lnTo>
                  <a:pt x="439978" y="368604"/>
                </a:lnTo>
                <a:lnTo>
                  <a:pt x="452691" y="362115"/>
                </a:lnTo>
                <a:lnTo>
                  <a:pt x="468249" y="359740"/>
                </a:lnTo>
                <a:lnTo>
                  <a:pt x="483819" y="362115"/>
                </a:lnTo>
                <a:lnTo>
                  <a:pt x="496519" y="368604"/>
                </a:lnTo>
                <a:lnTo>
                  <a:pt x="505091" y="378218"/>
                </a:lnTo>
                <a:lnTo>
                  <a:pt x="508228" y="389991"/>
                </a:lnTo>
                <a:lnTo>
                  <a:pt x="508228" y="203111"/>
                </a:lnTo>
                <a:lnTo>
                  <a:pt x="470065" y="200190"/>
                </a:lnTo>
                <a:lnTo>
                  <a:pt x="418668" y="204114"/>
                </a:lnTo>
                <a:lnTo>
                  <a:pt x="398018" y="208965"/>
                </a:lnTo>
                <a:lnTo>
                  <a:pt x="398018" y="389991"/>
                </a:lnTo>
                <a:lnTo>
                  <a:pt x="394881" y="401764"/>
                </a:lnTo>
                <a:lnTo>
                  <a:pt x="386308" y="411391"/>
                </a:lnTo>
                <a:lnTo>
                  <a:pt x="373595" y="417868"/>
                </a:lnTo>
                <a:lnTo>
                  <a:pt x="358038" y="420243"/>
                </a:lnTo>
                <a:lnTo>
                  <a:pt x="342468" y="417868"/>
                </a:lnTo>
                <a:lnTo>
                  <a:pt x="329768" y="411391"/>
                </a:lnTo>
                <a:lnTo>
                  <a:pt x="321195" y="401764"/>
                </a:lnTo>
                <a:lnTo>
                  <a:pt x="318058" y="389991"/>
                </a:lnTo>
                <a:lnTo>
                  <a:pt x="321195" y="378218"/>
                </a:lnTo>
                <a:lnTo>
                  <a:pt x="329768" y="368604"/>
                </a:lnTo>
                <a:lnTo>
                  <a:pt x="342468" y="362115"/>
                </a:lnTo>
                <a:lnTo>
                  <a:pt x="358038" y="359740"/>
                </a:lnTo>
                <a:lnTo>
                  <a:pt x="373595" y="362115"/>
                </a:lnTo>
                <a:lnTo>
                  <a:pt x="386308" y="368604"/>
                </a:lnTo>
                <a:lnTo>
                  <a:pt x="394881" y="378218"/>
                </a:lnTo>
                <a:lnTo>
                  <a:pt x="398018" y="389991"/>
                </a:lnTo>
                <a:lnTo>
                  <a:pt x="398018" y="208965"/>
                </a:lnTo>
                <a:lnTo>
                  <a:pt x="327469" y="233146"/>
                </a:lnTo>
                <a:lnTo>
                  <a:pt x="289712" y="256717"/>
                </a:lnTo>
                <a:lnTo>
                  <a:pt x="258572" y="285280"/>
                </a:lnTo>
                <a:lnTo>
                  <a:pt x="235064" y="318058"/>
                </a:lnTo>
                <a:lnTo>
                  <a:pt x="220192" y="354291"/>
                </a:lnTo>
                <a:lnTo>
                  <a:pt x="215011" y="393179"/>
                </a:lnTo>
                <a:lnTo>
                  <a:pt x="220192" y="432079"/>
                </a:lnTo>
                <a:lnTo>
                  <a:pt x="235064" y="468299"/>
                </a:lnTo>
                <a:lnTo>
                  <a:pt x="258572" y="501091"/>
                </a:lnTo>
                <a:lnTo>
                  <a:pt x="289712" y="529640"/>
                </a:lnTo>
                <a:lnTo>
                  <a:pt x="327469" y="553212"/>
                </a:lnTo>
                <a:lnTo>
                  <a:pt x="370789" y="571004"/>
                </a:lnTo>
                <a:lnTo>
                  <a:pt x="418668" y="582256"/>
                </a:lnTo>
                <a:lnTo>
                  <a:pt x="470065" y="586168"/>
                </a:lnTo>
                <a:lnTo>
                  <a:pt x="496519" y="585139"/>
                </a:lnTo>
                <a:lnTo>
                  <a:pt x="522185" y="582129"/>
                </a:lnTo>
                <a:lnTo>
                  <a:pt x="546950" y="577227"/>
                </a:lnTo>
                <a:lnTo>
                  <a:pt x="570674" y="570547"/>
                </a:lnTo>
                <a:lnTo>
                  <a:pt x="685126" y="636854"/>
                </a:lnTo>
                <a:lnTo>
                  <a:pt x="692924" y="639635"/>
                </a:lnTo>
                <a:lnTo>
                  <a:pt x="703503" y="639813"/>
                </a:lnTo>
                <a:lnTo>
                  <a:pt x="714844" y="633717"/>
                </a:lnTo>
                <a:lnTo>
                  <a:pt x="720204" y="623836"/>
                </a:lnTo>
                <a:lnTo>
                  <a:pt x="719594" y="613841"/>
                </a:lnTo>
                <a:lnTo>
                  <a:pt x="716597" y="606082"/>
                </a:lnTo>
                <a:lnTo>
                  <a:pt x="714794" y="602970"/>
                </a:lnTo>
                <a:lnTo>
                  <a:pt x="690613" y="570547"/>
                </a:lnTo>
                <a:lnTo>
                  <a:pt x="656501" y="524814"/>
                </a:lnTo>
                <a:lnTo>
                  <a:pt x="685165" y="496849"/>
                </a:lnTo>
                <a:lnTo>
                  <a:pt x="706755" y="465150"/>
                </a:lnTo>
                <a:lnTo>
                  <a:pt x="720369" y="430364"/>
                </a:lnTo>
                <a:lnTo>
                  <a:pt x="721664" y="420243"/>
                </a:lnTo>
                <a:lnTo>
                  <a:pt x="725106" y="393179"/>
                </a:lnTo>
                <a:close/>
              </a:path>
            </a:pathLst>
          </a:custGeom>
          <a:solidFill>
            <a:srgbClr val="009DD9"/>
          </a:solidFill>
        </p:spPr>
        <p:txBody>
          <a:bodyPr wrap="square" lIns="0" tIns="0" rIns="0" bIns="0" rtlCol="0"/>
          <a:lstStyle/>
          <a:p>
            <a:endParaRPr sz="234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12/24/2021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EB92A75-EFF1-45BB-8A3A-6B7C950356CE}" type="datetimeFigureOut">
              <a:rPr kumimoji="1" lang="ja-JP" altLang="en-US" smtClean="0"/>
              <a:t>2021/12/24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25743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EB92A75-EFF1-45BB-8A3A-6B7C950356CE}" type="datetimeFigureOut">
              <a:rPr kumimoji="1" lang="ja-JP" altLang="en-US" smtClean="0"/>
              <a:t>2021/12/24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237069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EB92A75-EFF1-45BB-8A3A-6B7C950356CE}" type="datetimeFigureOut">
              <a:rPr kumimoji="1" lang="ja-JP" altLang="en-US" smtClean="0"/>
              <a:t>2021/12/24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1045057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EB92A75-EFF1-45BB-8A3A-6B7C950356CE}" type="datetimeFigureOut">
              <a:rPr kumimoji="1" lang="ja-JP" altLang="en-US" smtClean="0"/>
              <a:t>2021/12/24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3890159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B92A75-EFF1-45BB-8A3A-6B7C950356CE}" type="datetimeFigureOut">
              <a:rPr kumimoji="1" lang="ja-JP" altLang="en-US" smtClean="0"/>
              <a:t>2021/12/24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3639756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B92A75-EFF1-45BB-8A3A-6B7C950356CE}" type="datetimeFigureOut">
              <a:rPr kumimoji="1" lang="ja-JP" altLang="en-US" smtClean="0"/>
              <a:t>2021/12/24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3791146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B92A75-EFF1-45BB-8A3A-6B7C950356CE}" type="datetimeFigureOut">
              <a:rPr kumimoji="1" lang="ja-JP" altLang="en-US" smtClean="0"/>
              <a:t>2021/12/24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347759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4EB92A75-EFF1-45BB-8A3A-6B7C950356CE}" type="datetimeFigureOut">
              <a:rPr kumimoji="1" lang="ja-JP" altLang="en-US" smtClean="0"/>
              <a:t>2021/12/24</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C1F0715-C802-4A8D-84A2-9522B0F14C6A}" type="slidenum">
              <a:rPr kumimoji="1" lang="ja-JP" altLang="en-US" smtClean="0"/>
              <a:t>‹#›</a:t>
            </a:fld>
            <a:endParaRPr kumimoji="1" lang="ja-JP" altLang="en-US"/>
          </a:p>
        </p:txBody>
      </p:sp>
    </p:spTree>
    <p:extLst>
      <p:ext uri="{BB962C8B-B14F-4D97-AF65-F5344CB8AC3E}">
        <p14:creationId xmlns:p14="http://schemas.microsoft.com/office/powerpoint/2010/main" val="12922184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938" y="254415"/>
            <a:ext cx="7468881" cy="10588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14938" y="1482371"/>
            <a:ext cx="7468881" cy="41926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14938" y="5888306"/>
            <a:ext cx="1936376" cy="338239"/>
          </a:xfrm>
          <a:prstGeom prst="rect">
            <a:avLst/>
          </a:prstGeom>
        </p:spPr>
        <p:txBody>
          <a:bodyPr vert="horz" lIns="91440" tIns="45720" rIns="91440" bIns="45720" rtlCol="0" anchor="ctr"/>
          <a:lstStyle>
            <a:lvl1pPr algn="l">
              <a:defRPr sz="1089">
                <a:solidFill>
                  <a:schemeClr val="tx1">
                    <a:tint val="75000"/>
                  </a:schemeClr>
                </a:solidFill>
              </a:defRPr>
            </a:lvl1pPr>
          </a:lstStyle>
          <a:p>
            <a:fld id="{1D8BD707-D9CF-40AE-B4C6-C98DA3205C09}" type="datetimeFigureOut">
              <a:rPr lang="en-US" smtClean="0"/>
              <a:pPr/>
              <a:t>12/24/2021</a:t>
            </a:fld>
            <a:endParaRPr lang="en-US"/>
          </a:p>
        </p:txBody>
      </p:sp>
      <p:sp>
        <p:nvSpPr>
          <p:cNvPr id="5" name="Footer Placeholder 4"/>
          <p:cNvSpPr>
            <a:spLocks noGrp="1"/>
          </p:cNvSpPr>
          <p:nvPr>
            <p:ph type="ftr" sz="quarter" idx="3"/>
          </p:nvPr>
        </p:nvSpPr>
        <p:spPr>
          <a:xfrm>
            <a:off x="2835409" y="5888306"/>
            <a:ext cx="2627939" cy="338239"/>
          </a:xfrm>
          <a:prstGeom prst="rect">
            <a:avLst/>
          </a:prstGeom>
        </p:spPr>
        <p:txBody>
          <a:bodyPr vert="horz" lIns="91440" tIns="45720" rIns="91440" bIns="45720" rtlCol="0" anchor="ctr"/>
          <a:lstStyle>
            <a:lvl1pPr algn="ctr">
              <a:defRPr sz="108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947442" y="5888306"/>
            <a:ext cx="1936376" cy="338239"/>
          </a:xfrm>
          <a:prstGeom prst="rect">
            <a:avLst/>
          </a:prstGeom>
        </p:spPr>
        <p:txBody>
          <a:bodyPr vert="horz" lIns="91440" tIns="45720" rIns="91440" bIns="45720" rtlCol="0" anchor="ctr"/>
          <a:lstStyle>
            <a:lvl1pPr algn="r">
              <a:defRPr sz="1089">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6858000" cy="9906000"/>
          </a:xfrm>
          <a:custGeom>
            <a:avLst/>
            <a:gdLst/>
            <a:ahLst/>
            <a:cxnLst/>
            <a:rect l="l" t="t" r="r" b="b"/>
            <a:pathLst>
              <a:path w="4876800" h="7620000">
                <a:moveTo>
                  <a:pt x="4876799" y="7619999"/>
                </a:moveTo>
                <a:lnTo>
                  <a:pt x="0" y="7619999"/>
                </a:lnTo>
                <a:lnTo>
                  <a:pt x="0" y="0"/>
                </a:lnTo>
                <a:lnTo>
                  <a:pt x="4876799" y="0"/>
                </a:lnTo>
                <a:lnTo>
                  <a:pt x="4876799" y="7619999"/>
                </a:lnTo>
                <a:close/>
              </a:path>
            </a:pathLst>
          </a:custGeom>
          <a:solidFill>
            <a:srgbClr val="FFE3E3"/>
          </a:solidFill>
        </p:spPr>
        <p:txBody>
          <a:bodyPr wrap="square" lIns="0" tIns="0" rIns="0" bIns="0" rtlCol="0"/>
          <a:lstStyle/>
          <a:p>
            <a:endParaRPr sz="2340"/>
          </a:p>
        </p:txBody>
      </p:sp>
      <p:sp>
        <p:nvSpPr>
          <p:cNvPr id="2" name="Holder 2"/>
          <p:cNvSpPr>
            <a:spLocks noGrp="1"/>
          </p:cNvSpPr>
          <p:nvPr>
            <p:ph type="title"/>
          </p:nvPr>
        </p:nvSpPr>
        <p:spPr>
          <a:xfrm>
            <a:off x="2281515" y="1484111"/>
            <a:ext cx="2294970" cy="446594"/>
          </a:xfrm>
          <a:prstGeom prst="rect">
            <a:avLst/>
          </a:prstGeom>
        </p:spPr>
        <p:txBody>
          <a:bodyPr wrap="square" lIns="0" tIns="0" rIns="0" bIns="0">
            <a:spAutoFit/>
          </a:bodyPr>
          <a:lstStyle>
            <a:lvl1pPr>
              <a:defRPr sz="2050" b="0" i="0">
                <a:solidFill>
                  <a:srgbClr val="C3502D"/>
                </a:solidFill>
                <a:latin typeface="Lucida Sans Unicode"/>
                <a:cs typeface="Lucida Sans Unicode"/>
              </a:defRPr>
            </a:lvl1pPr>
          </a:lstStyle>
          <a:p>
            <a:endParaRPr/>
          </a:p>
        </p:txBody>
      </p:sp>
      <p:sp>
        <p:nvSpPr>
          <p:cNvPr id="3" name="Holder 3"/>
          <p:cNvSpPr>
            <a:spLocks noGrp="1"/>
          </p:cNvSpPr>
          <p:nvPr>
            <p:ph type="body" idx="1"/>
          </p:nvPr>
        </p:nvSpPr>
        <p:spPr>
          <a:xfrm>
            <a:off x="342900" y="2278380"/>
            <a:ext cx="6172200" cy="653796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331720" y="9212580"/>
            <a:ext cx="2194560" cy="4953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42900" y="9212580"/>
            <a:ext cx="15773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12/24/2021</a:t>
            </a:fld>
            <a:endParaRPr lang="en-US"/>
          </a:p>
        </p:txBody>
      </p:sp>
      <p:sp>
        <p:nvSpPr>
          <p:cNvPr id="6" name="Holder 6"/>
          <p:cNvSpPr>
            <a:spLocks noGrp="1"/>
          </p:cNvSpPr>
          <p:nvPr>
            <p:ph type="sldNum" sz="quarter" idx="7"/>
          </p:nvPr>
        </p:nvSpPr>
        <p:spPr>
          <a:xfrm>
            <a:off x="4937760" y="9212580"/>
            <a:ext cx="15773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1.jpg"/><Relationship Id="rId3" Type="http://schemas.openxmlformats.org/officeDocument/2006/relationships/image" Target="../media/image13.jpeg"/><Relationship Id="rId7" Type="http://schemas.openxmlformats.org/officeDocument/2006/relationships/image" Target="../media/image18.png"/><Relationship Id="rId12"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42.jp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4.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4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45.jp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7.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4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48.jp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0.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49.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51.JPE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3.jpg"/><Relationship Id="rId3" Type="http://schemas.openxmlformats.org/officeDocument/2006/relationships/image" Target="../media/image13.jpeg"/><Relationship Id="rId7" Type="http://schemas.openxmlformats.org/officeDocument/2006/relationships/image" Target="../media/image18.png"/><Relationship Id="rId12" Type="http://schemas.openxmlformats.org/officeDocument/2006/relationships/image" Target="../media/image52.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png"/><Relationship Id="rId15" Type="http://schemas.openxmlformats.org/officeDocument/2006/relationships/image" Target="../media/image55.jpe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54.jpe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7.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5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58.JP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60.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59.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61.jp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62.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59.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63.jp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65.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64.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66.jpe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68.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6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69.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71.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70.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74.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7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75.jp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77.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7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78.jp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80.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79.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81.jp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8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82.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84.jp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86.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85.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87.jpe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89.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88.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90.jpg"/></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92.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91.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95.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94.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96.jpeg"/></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98.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9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9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1.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0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02.jp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05.jpg"/><Relationship Id="rId3" Type="http://schemas.openxmlformats.org/officeDocument/2006/relationships/image" Target="../media/image13.jpeg"/><Relationship Id="rId7" Type="http://schemas.openxmlformats.org/officeDocument/2006/relationships/image" Target="../media/image18.png"/><Relationship Id="rId12" Type="http://schemas.openxmlformats.org/officeDocument/2006/relationships/image" Target="../media/image104.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103.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7.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0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08.JPG"/></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0.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09.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11.jpeg"/></Relationships>
</file>

<file path=ppt/slides/_rels/slide3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12.jpe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14.png"/></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6.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15.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17.png"/></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9.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18.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20.jpeg"/></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22.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21.jpe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23.png"/></Relationships>
</file>

<file path=ppt/slides/_rels/slide3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25.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24.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26.png"/></Relationships>
</file>

<file path=ppt/slides/_rels/slide3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28.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27.jpe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29.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jpg"/></Relationships>
</file>

<file path=ppt/slides/_rels/slide4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31.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30.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32.png"/></Relationships>
</file>

<file path=ppt/slides/_rels/slide4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34.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33.jpe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35.png"/></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37.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36.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38.jpeg"/></Relationships>
</file>

<file path=ppt/slides/_rels/slide4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40.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39.jpe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41.png"/></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4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42.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44.png"/></Relationships>
</file>

<file path=ppt/slides/_rels/slide4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46.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45.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47.png"/></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49.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48.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50.png"/></Relationships>
</file>

<file path=ppt/slides/_rels/slide4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52.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51.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53.png"/></Relationships>
</file>

<file path=ppt/slides/_rels/slide4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55.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54.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56.png"/></Relationships>
</file>

<file path=ppt/slides/_rels/slide4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58.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57.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5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6.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7.jpeg"/></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61.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60.jpe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62.png"/></Relationships>
</file>

<file path=ppt/slides/_rels/slide5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64.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63.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65.png"/></Relationships>
</file>

<file path=ppt/slides/_rels/slide5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67.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66.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68.png"/></Relationships>
</file>

<file path=ppt/slides/_rels/slide5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70.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169.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71.png"/></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9.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8.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2.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33.jp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5.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36.jp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8.jp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CE000452-BA59-40AD-ADF8-46B39F4C07D8}"/>
              </a:ext>
            </a:extLst>
          </p:cNvPr>
          <p:cNvSpPr>
            <a:spLocks noGrp="1"/>
          </p:cNvSpPr>
          <p:nvPr>
            <p:ph type="title"/>
          </p:nvPr>
        </p:nvSpPr>
        <p:spPr>
          <a:xfrm>
            <a:off x="2106127" y="1239214"/>
            <a:ext cx="2645747" cy="400110"/>
          </a:xfrm>
        </p:spPr>
        <p:txBody>
          <a:bodyPr/>
          <a:lstStyle>
            <a:defPPr>
              <a:defRPr lang="ja-JP"/>
            </a:defPPr>
            <a:lvl1pPr marL="0" algn="l" defTabSz="1226576" rtl="0" eaLnBrk="1" latinLnBrk="0" hangingPunct="1">
              <a:defRPr kumimoji="1" sz="2415" kern="1200">
                <a:solidFill>
                  <a:schemeClr val="tx1"/>
                </a:solidFill>
                <a:latin typeface="+mn-lt"/>
                <a:ea typeface="+mn-ea"/>
                <a:cs typeface="+mn-cs"/>
              </a:defRPr>
            </a:lvl1pPr>
            <a:lvl2pPr marL="613288" algn="l" defTabSz="1226576" rtl="0" eaLnBrk="1" latinLnBrk="0" hangingPunct="1">
              <a:defRPr kumimoji="1" sz="2415" kern="1200">
                <a:solidFill>
                  <a:schemeClr val="tx1"/>
                </a:solidFill>
                <a:latin typeface="+mn-lt"/>
                <a:ea typeface="+mn-ea"/>
                <a:cs typeface="+mn-cs"/>
              </a:defRPr>
            </a:lvl2pPr>
            <a:lvl3pPr marL="1226576" algn="l" defTabSz="1226576" rtl="0" eaLnBrk="1" latinLnBrk="0" hangingPunct="1">
              <a:defRPr kumimoji="1" sz="2415" kern="1200">
                <a:solidFill>
                  <a:schemeClr val="tx1"/>
                </a:solidFill>
                <a:latin typeface="+mn-lt"/>
                <a:ea typeface="+mn-ea"/>
                <a:cs typeface="+mn-cs"/>
              </a:defRPr>
            </a:lvl3pPr>
            <a:lvl4pPr marL="1839864" algn="l" defTabSz="1226576" rtl="0" eaLnBrk="1" latinLnBrk="0" hangingPunct="1">
              <a:defRPr kumimoji="1" sz="2415" kern="1200">
                <a:solidFill>
                  <a:schemeClr val="tx1"/>
                </a:solidFill>
                <a:latin typeface="+mn-lt"/>
                <a:ea typeface="+mn-ea"/>
                <a:cs typeface="+mn-cs"/>
              </a:defRPr>
            </a:lvl4pPr>
            <a:lvl5pPr marL="2453152" algn="l" defTabSz="1226576" rtl="0" eaLnBrk="1" latinLnBrk="0" hangingPunct="1">
              <a:defRPr kumimoji="1" sz="2415" kern="1200">
                <a:solidFill>
                  <a:schemeClr val="tx1"/>
                </a:solidFill>
                <a:latin typeface="+mn-lt"/>
                <a:ea typeface="+mn-ea"/>
                <a:cs typeface="+mn-cs"/>
              </a:defRPr>
            </a:lvl5pPr>
            <a:lvl6pPr marL="3066440" algn="l" defTabSz="1226576" rtl="0" eaLnBrk="1" latinLnBrk="0" hangingPunct="1">
              <a:defRPr kumimoji="1" sz="2415" kern="1200">
                <a:solidFill>
                  <a:schemeClr val="tx1"/>
                </a:solidFill>
                <a:latin typeface="+mn-lt"/>
                <a:ea typeface="+mn-ea"/>
                <a:cs typeface="+mn-cs"/>
              </a:defRPr>
            </a:lvl6pPr>
            <a:lvl7pPr marL="3679728" algn="l" defTabSz="1226576" rtl="0" eaLnBrk="1" latinLnBrk="0" hangingPunct="1">
              <a:defRPr kumimoji="1" sz="2415" kern="1200">
                <a:solidFill>
                  <a:schemeClr val="tx1"/>
                </a:solidFill>
                <a:latin typeface="+mn-lt"/>
                <a:ea typeface="+mn-ea"/>
                <a:cs typeface="+mn-cs"/>
              </a:defRPr>
            </a:lvl7pPr>
            <a:lvl8pPr marL="4293017" algn="l" defTabSz="1226576" rtl="0" eaLnBrk="1" latinLnBrk="0" hangingPunct="1">
              <a:defRPr kumimoji="1" sz="2415" kern="1200">
                <a:solidFill>
                  <a:schemeClr val="tx1"/>
                </a:solidFill>
                <a:latin typeface="+mn-lt"/>
                <a:ea typeface="+mn-ea"/>
                <a:cs typeface="+mn-cs"/>
              </a:defRPr>
            </a:lvl8pPr>
            <a:lvl9pPr marL="4906305" algn="l" defTabSz="1226576" rtl="0" eaLnBrk="1" latinLnBrk="0" hangingPunct="1">
              <a:defRPr kumimoji="1" sz="2415" kern="1200">
                <a:solidFill>
                  <a:schemeClr val="tx1"/>
                </a:solidFill>
                <a:latin typeface="+mn-lt"/>
                <a:ea typeface="+mn-ea"/>
                <a:cs typeface="+mn-cs"/>
              </a:defRPr>
            </a:lvl9pPr>
          </a:lstStyle>
          <a:p>
            <a:pPr algn="ctr"/>
            <a:r>
              <a:rPr lang="ja-JP" altLang="en-US" sz="2600" dirty="0">
                <a:solidFill>
                  <a:srgbClr val="C00000"/>
                </a:solidFill>
                <a:latin typeface="メイリオ" panose="020B0604030504040204" pitchFamily="50" charset="-128"/>
                <a:ea typeface="メイリオ" panose="020B0604030504040204" pitchFamily="50" charset="-128"/>
              </a:rPr>
              <a:t>令和</a:t>
            </a:r>
            <a:r>
              <a:rPr lang="en-US" altLang="ja-JP" sz="2600" dirty="0">
                <a:solidFill>
                  <a:srgbClr val="C00000"/>
                </a:solidFill>
                <a:latin typeface="メイリオ" panose="020B0604030504040204" pitchFamily="50" charset="-128"/>
                <a:ea typeface="メイリオ" panose="020B0604030504040204" pitchFamily="50" charset="-128"/>
              </a:rPr>
              <a:t>4</a:t>
            </a:r>
            <a:r>
              <a:rPr lang="ja-JP" altLang="en-US" sz="2600" dirty="0">
                <a:solidFill>
                  <a:srgbClr val="C00000"/>
                </a:solidFill>
                <a:latin typeface="メイリオ" panose="020B0604030504040204" pitchFamily="50" charset="-128"/>
                <a:ea typeface="メイリオ" panose="020B0604030504040204" pitchFamily="50" charset="-128"/>
              </a:rPr>
              <a:t>年度版</a:t>
            </a:r>
          </a:p>
        </p:txBody>
      </p:sp>
      <p:sp>
        <p:nvSpPr>
          <p:cNvPr id="8" name="タイトル 6">
            <a:extLst>
              <a:ext uri="{FF2B5EF4-FFF2-40B4-BE49-F238E27FC236}">
                <a16:creationId xmlns:a16="http://schemas.microsoft.com/office/drawing/2014/main" id="{50630985-209C-438B-ACC9-B5BB09563385}"/>
              </a:ext>
            </a:extLst>
          </p:cNvPr>
          <p:cNvSpPr txBox="1">
            <a:spLocks/>
          </p:cNvSpPr>
          <p:nvPr/>
        </p:nvSpPr>
        <p:spPr>
          <a:xfrm>
            <a:off x="677215" y="2476500"/>
            <a:ext cx="5503570" cy="1120306"/>
          </a:xfrm>
          <a:prstGeom prst="rect">
            <a:avLst/>
          </a:prstGeom>
        </p:spPr>
        <p:txBody>
          <a:bodyPr wrap="square" lIns="0" tIns="0" rIns="0" bIns="0">
            <a:spAutoFit/>
          </a:bodyPr>
          <a:lstStyle>
            <a:defPPr>
              <a:defRPr lang="ja-JP"/>
            </a:defPPr>
            <a:lvl1pPr marL="0" algn="l" defTabSz="1226576" rtl="0" eaLnBrk="1" latinLnBrk="0" hangingPunct="1">
              <a:defRPr kumimoji="1" sz="2415" kern="1200">
                <a:solidFill>
                  <a:schemeClr val="tx1"/>
                </a:solidFill>
                <a:latin typeface="+mn-lt"/>
                <a:ea typeface="+mn-ea"/>
                <a:cs typeface="+mn-cs"/>
              </a:defRPr>
            </a:lvl1pPr>
            <a:lvl2pPr marL="613288" algn="l" defTabSz="1226576" rtl="0" eaLnBrk="1" latinLnBrk="0" hangingPunct="1">
              <a:defRPr kumimoji="1" sz="2415" kern="1200">
                <a:solidFill>
                  <a:schemeClr val="tx1"/>
                </a:solidFill>
                <a:latin typeface="+mn-lt"/>
                <a:ea typeface="+mn-ea"/>
                <a:cs typeface="+mn-cs"/>
              </a:defRPr>
            </a:lvl2pPr>
            <a:lvl3pPr marL="1226576" algn="l" defTabSz="1226576" rtl="0" eaLnBrk="1" latinLnBrk="0" hangingPunct="1">
              <a:defRPr kumimoji="1" sz="2415" kern="1200">
                <a:solidFill>
                  <a:schemeClr val="tx1"/>
                </a:solidFill>
                <a:latin typeface="+mn-lt"/>
                <a:ea typeface="+mn-ea"/>
                <a:cs typeface="+mn-cs"/>
              </a:defRPr>
            </a:lvl3pPr>
            <a:lvl4pPr marL="1839864" algn="l" defTabSz="1226576" rtl="0" eaLnBrk="1" latinLnBrk="0" hangingPunct="1">
              <a:defRPr kumimoji="1" sz="2415" kern="1200">
                <a:solidFill>
                  <a:schemeClr val="tx1"/>
                </a:solidFill>
                <a:latin typeface="+mn-lt"/>
                <a:ea typeface="+mn-ea"/>
                <a:cs typeface="+mn-cs"/>
              </a:defRPr>
            </a:lvl4pPr>
            <a:lvl5pPr marL="2453152" algn="l" defTabSz="1226576" rtl="0" eaLnBrk="1" latinLnBrk="0" hangingPunct="1">
              <a:defRPr kumimoji="1" sz="2415" kern="1200">
                <a:solidFill>
                  <a:schemeClr val="tx1"/>
                </a:solidFill>
                <a:latin typeface="+mn-lt"/>
                <a:ea typeface="+mn-ea"/>
                <a:cs typeface="+mn-cs"/>
              </a:defRPr>
            </a:lvl5pPr>
            <a:lvl6pPr marL="3066440" algn="l" defTabSz="1226576" rtl="0" eaLnBrk="1" latinLnBrk="0" hangingPunct="1">
              <a:defRPr kumimoji="1" sz="2415" kern="1200">
                <a:solidFill>
                  <a:schemeClr val="tx1"/>
                </a:solidFill>
                <a:latin typeface="+mn-lt"/>
                <a:ea typeface="+mn-ea"/>
                <a:cs typeface="+mn-cs"/>
              </a:defRPr>
            </a:lvl6pPr>
            <a:lvl7pPr marL="3679728" algn="l" defTabSz="1226576" rtl="0" eaLnBrk="1" latinLnBrk="0" hangingPunct="1">
              <a:defRPr kumimoji="1" sz="2415" kern="1200">
                <a:solidFill>
                  <a:schemeClr val="tx1"/>
                </a:solidFill>
                <a:latin typeface="+mn-lt"/>
                <a:ea typeface="+mn-ea"/>
                <a:cs typeface="+mn-cs"/>
              </a:defRPr>
            </a:lvl7pPr>
            <a:lvl8pPr marL="4293017" algn="l" defTabSz="1226576" rtl="0" eaLnBrk="1" latinLnBrk="0" hangingPunct="1">
              <a:defRPr kumimoji="1" sz="2415" kern="1200">
                <a:solidFill>
                  <a:schemeClr val="tx1"/>
                </a:solidFill>
                <a:latin typeface="+mn-lt"/>
                <a:ea typeface="+mn-ea"/>
                <a:cs typeface="+mn-cs"/>
              </a:defRPr>
            </a:lvl8pPr>
            <a:lvl9pPr marL="4906305" algn="l" defTabSz="1226576" rtl="0" eaLnBrk="1" latinLnBrk="0" hangingPunct="1">
              <a:defRPr kumimoji="1" sz="2415" kern="1200">
                <a:solidFill>
                  <a:schemeClr val="tx1"/>
                </a:solidFill>
                <a:latin typeface="+mn-lt"/>
                <a:ea typeface="+mn-ea"/>
                <a:cs typeface="+mn-cs"/>
              </a:defRPr>
            </a:lvl9pPr>
          </a:lstStyle>
          <a:p>
            <a:pPr algn="ctr"/>
            <a:r>
              <a:rPr kumimoji="0" lang="ja-JP" altLang="en-US" sz="3640" b="1" kern="0" dirty="0">
                <a:solidFill>
                  <a:srgbClr val="C00000"/>
                </a:solidFill>
                <a:latin typeface="メイリオ" panose="020B0604030504040204" pitchFamily="50" charset="-128"/>
                <a:ea typeface="メイリオ" panose="020B0604030504040204" pitchFamily="50" charset="-128"/>
              </a:rPr>
              <a:t>都島区障がい者・児支援</a:t>
            </a:r>
            <a:endParaRPr kumimoji="0" lang="en-US" altLang="ja-JP" sz="3640" b="1" kern="0" dirty="0">
              <a:solidFill>
                <a:srgbClr val="C00000"/>
              </a:solidFill>
              <a:latin typeface="メイリオ" panose="020B0604030504040204" pitchFamily="50" charset="-128"/>
              <a:ea typeface="メイリオ" panose="020B0604030504040204" pitchFamily="50" charset="-128"/>
            </a:endParaRPr>
          </a:p>
          <a:p>
            <a:pPr algn="ctr"/>
            <a:r>
              <a:rPr kumimoji="0" lang="ja-JP" altLang="en-US" sz="3640" b="1" kern="0" dirty="0">
                <a:solidFill>
                  <a:srgbClr val="C00000"/>
                </a:solidFill>
                <a:latin typeface="メイリオ" panose="020B0604030504040204" pitchFamily="50" charset="-128"/>
                <a:ea typeface="メイリオ" panose="020B0604030504040204" pitchFamily="50" charset="-128"/>
              </a:rPr>
              <a:t>通所施設紹介冊子</a:t>
            </a:r>
          </a:p>
        </p:txBody>
      </p:sp>
      <p:sp>
        <p:nvSpPr>
          <p:cNvPr id="10" name="正方形/長方形 9">
            <a:extLst>
              <a:ext uri="{FF2B5EF4-FFF2-40B4-BE49-F238E27FC236}">
                <a16:creationId xmlns:a16="http://schemas.microsoft.com/office/drawing/2014/main" id="{054DEEFD-8D4A-4817-A40E-AB63C937A57F}"/>
              </a:ext>
            </a:extLst>
          </p:cNvPr>
          <p:cNvSpPr/>
          <p:nvPr/>
        </p:nvSpPr>
        <p:spPr>
          <a:xfrm>
            <a:off x="677215" y="4754880"/>
            <a:ext cx="5530218" cy="680186"/>
          </a:xfrm>
          <a:prstGeom prst="rect">
            <a:avLst/>
          </a:prstGeom>
          <a:noFill/>
        </p:spPr>
        <p:txBody>
          <a:bodyPr wrap="square" lIns="118872" tIns="59436" rIns="118872" bIns="59436">
            <a:spAutoFit/>
          </a:bodyPr>
          <a:lstStyle>
            <a:defPPr>
              <a:defRPr lang="ja-JP"/>
            </a:defPPr>
            <a:lvl1pPr marL="0" algn="l" defTabSz="1226576" rtl="0" eaLnBrk="1" latinLnBrk="0" hangingPunct="1">
              <a:defRPr kumimoji="1" sz="2415" kern="1200">
                <a:solidFill>
                  <a:schemeClr val="tx1"/>
                </a:solidFill>
                <a:latin typeface="+mn-lt"/>
                <a:ea typeface="+mn-ea"/>
                <a:cs typeface="+mn-cs"/>
              </a:defRPr>
            </a:lvl1pPr>
            <a:lvl2pPr marL="613288" algn="l" defTabSz="1226576" rtl="0" eaLnBrk="1" latinLnBrk="0" hangingPunct="1">
              <a:defRPr kumimoji="1" sz="2415" kern="1200">
                <a:solidFill>
                  <a:schemeClr val="tx1"/>
                </a:solidFill>
                <a:latin typeface="+mn-lt"/>
                <a:ea typeface="+mn-ea"/>
                <a:cs typeface="+mn-cs"/>
              </a:defRPr>
            </a:lvl2pPr>
            <a:lvl3pPr marL="1226576" algn="l" defTabSz="1226576" rtl="0" eaLnBrk="1" latinLnBrk="0" hangingPunct="1">
              <a:defRPr kumimoji="1" sz="2415" kern="1200">
                <a:solidFill>
                  <a:schemeClr val="tx1"/>
                </a:solidFill>
                <a:latin typeface="+mn-lt"/>
                <a:ea typeface="+mn-ea"/>
                <a:cs typeface="+mn-cs"/>
              </a:defRPr>
            </a:lvl3pPr>
            <a:lvl4pPr marL="1839864" algn="l" defTabSz="1226576" rtl="0" eaLnBrk="1" latinLnBrk="0" hangingPunct="1">
              <a:defRPr kumimoji="1" sz="2415" kern="1200">
                <a:solidFill>
                  <a:schemeClr val="tx1"/>
                </a:solidFill>
                <a:latin typeface="+mn-lt"/>
                <a:ea typeface="+mn-ea"/>
                <a:cs typeface="+mn-cs"/>
              </a:defRPr>
            </a:lvl4pPr>
            <a:lvl5pPr marL="2453152" algn="l" defTabSz="1226576" rtl="0" eaLnBrk="1" latinLnBrk="0" hangingPunct="1">
              <a:defRPr kumimoji="1" sz="2415" kern="1200">
                <a:solidFill>
                  <a:schemeClr val="tx1"/>
                </a:solidFill>
                <a:latin typeface="+mn-lt"/>
                <a:ea typeface="+mn-ea"/>
                <a:cs typeface="+mn-cs"/>
              </a:defRPr>
            </a:lvl5pPr>
            <a:lvl6pPr marL="3066440" algn="l" defTabSz="1226576" rtl="0" eaLnBrk="1" latinLnBrk="0" hangingPunct="1">
              <a:defRPr kumimoji="1" sz="2415" kern="1200">
                <a:solidFill>
                  <a:schemeClr val="tx1"/>
                </a:solidFill>
                <a:latin typeface="+mn-lt"/>
                <a:ea typeface="+mn-ea"/>
                <a:cs typeface="+mn-cs"/>
              </a:defRPr>
            </a:lvl6pPr>
            <a:lvl7pPr marL="3679728" algn="l" defTabSz="1226576" rtl="0" eaLnBrk="1" latinLnBrk="0" hangingPunct="1">
              <a:defRPr kumimoji="1" sz="2415" kern="1200">
                <a:solidFill>
                  <a:schemeClr val="tx1"/>
                </a:solidFill>
                <a:latin typeface="+mn-lt"/>
                <a:ea typeface="+mn-ea"/>
                <a:cs typeface="+mn-cs"/>
              </a:defRPr>
            </a:lvl7pPr>
            <a:lvl8pPr marL="4293017" algn="l" defTabSz="1226576" rtl="0" eaLnBrk="1" latinLnBrk="0" hangingPunct="1">
              <a:defRPr kumimoji="1" sz="2415" kern="1200">
                <a:solidFill>
                  <a:schemeClr val="tx1"/>
                </a:solidFill>
                <a:latin typeface="+mn-lt"/>
                <a:ea typeface="+mn-ea"/>
                <a:cs typeface="+mn-cs"/>
              </a:defRPr>
            </a:lvl8pPr>
            <a:lvl9pPr marL="4906305" algn="l" defTabSz="1226576" rtl="0" eaLnBrk="1" latinLnBrk="0" hangingPunct="1">
              <a:defRPr kumimoji="1" sz="2415" kern="1200">
                <a:solidFill>
                  <a:schemeClr val="tx1"/>
                </a:solidFill>
                <a:latin typeface="+mn-lt"/>
                <a:ea typeface="+mn-ea"/>
                <a:cs typeface="+mn-cs"/>
              </a:defRPr>
            </a:lvl9pPr>
          </a:lstStyle>
          <a:p>
            <a:pPr algn="ctr"/>
            <a:r>
              <a:rPr kumimoji="1" lang="ja-JP" altLang="en-US" sz="1820" b="1" cap="none" spc="0" dirty="0">
                <a:ln w="6600">
                  <a:solidFill>
                    <a:schemeClr val="accent2"/>
                  </a:solidFill>
                  <a:prstDash val="solid"/>
                </a:ln>
                <a:solidFill>
                  <a:srgbClr val="FFFFFF"/>
                </a:solidFill>
                <a:effectLst>
                  <a:outerShdw dist="38100" dir="2700000" algn="tl" rotWithShape="0">
                    <a:schemeClr val="accent2"/>
                  </a:outerShdw>
                </a:effectLst>
                <a:latin typeface="メイリオ" panose="020B0604030504040204" pitchFamily="50" charset="-128"/>
                <a:ea typeface="メイリオ" panose="020B0604030504040204" pitchFamily="50" charset="-128"/>
              </a:rPr>
              <a:t>出会ったら変われたよ</a:t>
            </a:r>
            <a:endParaRPr kumimoji="1" lang="en-US" altLang="ja-JP" sz="1820" b="1" cap="none" spc="0" dirty="0">
              <a:ln w="6600">
                <a:solidFill>
                  <a:schemeClr val="accent2"/>
                </a:solidFill>
                <a:prstDash val="solid"/>
              </a:ln>
              <a:solidFill>
                <a:srgbClr val="FFFFFF"/>
              </a:solidFill>
              <a:effectLst>
                <a:outerShdw dist="38100" dir="2700000" algn="tl" rotWithShape="0">
                  <a:schemeClr val="accent2"/>
                </a:outerShdw>
              </a:effectLst>
              <a:latin typeface="メイリオ" panose="020B0604030504040204" pitchFamily="50" charset="-128"/>
              <a:ea typeface="メイリオ" panose="020B0604030504040204" pitchFamily="50" charset="-128"/>
            </a:endParaRPr>
          </a:p>
          <a:p>
            <a:pPr algn="ctr"/>
            <a:r>
              <a:rPr lang="ja-JP" altLang="en-US" sz="1820" b="1" cap="none" spc="0" dirty="0">
                <a:ln w="6600">
                  <a:solidFill>
                    <a:schemeClr val="accent2"/>
                  </a:solidFill>
                  <a:prstDash val="solid"/>
                </a:ln>
                <a:solidFill>
                  <a:srgbClr val="FFFFFF"/>
                </a:solidFill>
                <a:effectLst>
                  <a:outerShdw dist="38100" dir="2700000" algn="tl" rotWithShape="0">
                    <a:schemeClr val="accent2"/>
                  </a:outerShdw>
                </a:effectLst>
                <a:latin typeface="メイリオ" panose="020B0604030504040204" pitchFamily="50" charset="-128"/>
                <a:ea typeface="メイリオ" panose="020B0604030504040204" pitchFamily="50" charset="-128"/>
              </a:rPr>
              <a:t>出会えたから世界が変わったよ</a:t>
            </a:r>
            <a:endParaRPr lang="ja-JP" altLang="en-US" sz="182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4274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作業所「あるくる」</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85241"/>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障害があるということで経験を奪われてきた障害者が自分らしく生きるためのサポートを</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しています。
都島地域での自立生活を目指すにあたって、疑問や困りごと等がございましたら、お気軽にご相談ください。</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”地域で自分らしく生きる”をサポート</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54326"/>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車送迎なし！入浴なし！給食提供なし！
障害者の”選択”を大事にし、エンパワーメントという考え方に沿った支援スタイル。
不当な力に対抗する知識や手段、権利意識の習得を支援することで、主体的かつ能動的な権利擁護を目指します。</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障害者運動や創作的活動、地域交流等の取り組みを行いながら、誰もが安心して過ごせる場所作りを心がけています。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作業所「あるくる」</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ベルエキップ・オグラン</a:t>
            </a:r>
            <a:r>
              <a:rPr kumimoji="1" lang="en-US" altLang="ja-JP" sz="900">
                <a:latin typeface="メイリオ" panose="020B0604030504040204" pitchFamily="50" charset="-128"/>
                <a:ea typeface="メイリオ" panose="020B0604030504040204" pitchFamily="50" charset="-128"/>
              </a:rPr>
              <a:t>1</a:t>
            </a:r>
            <a:r>
              <a:rPr kumimoji="1" lang="ja-JP" altLang="en-US" sz="900">
                <a:latin typeface="メイリオ" panose="020B0604030504040204" pitchFamily="50" charset="-128"/>
                <a:ea typeface="メイリオ" panose="020B0604030504040204" pitchFamily="50" charset="-128"/>
              </a:rPr>
              <a:t>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06-6355-5500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arukuru@npoaruru.com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地下鉄長堀鶴見緑地線「京橋駅」より徒歩</a:t>
            </a:r>
            <a:r>
              <a:rPr lang="en-US" altLang="ja-JP" sz="900" b="0" i="0">
                <a:effectLst/>
                <a:latin typeface="メイリオ" panose="020B0604030504040204" pitchFamily="50" charset="-128"/>
                <a:ea typeface="メイリオ" panose="020B0604030504040204" pitchFamily="50" charset="-128"/>
              </a:rPr>
              <a:t>15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大阪市都島区中野町</a:t>
            </a:r>
            <a:r>
              <a:rPr lang="en-US" altLang="zh-TW" sz="900" b="0" i="0">
                <a:solidFill>
                  <a:srgbClr val="202124"/>
                </a:solidFill>
                <a:effectLst/>
                <a:latin typeface="メイリオ" panose="020B0604030504040204" pitchFamily="50" charset="-128"/>
                <a:ea typeface="メイリオ" panose="020B0604030504040204" pitchFamily="50" charset="-128"/>
              </a:rPr>
              <a:t>3-4-21</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10:30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城東区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旭区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相談可</a:t>
            </a:r>
            <a:endParaRPr kumimoji="1" lang="en-US" altLang="ja-JP" sz="900" dirty="0">
              <a:latin typeface="メイリオ" panose="020B0604030504040204" pitchFamily="50" charset="-128"/>
              <a:ea typeface="メイリオ" panose="020B0604030504040204" pitchFamily="50" charset="-128"/>
            </a:endParaRPr>
          </a:p>
          <a:p>
            <a:r>
              <a:rPr kumimoji="1" lang="ja-JP" altLang="en-US" sz="900" dirty="0">
                <a:latin typeface="メイリオ" panose="020B0604030504040204" pitchFamily="50" charset="-128"/>
                <a:ea typeface="メイリオ" panose="020B0604030504040204" pitchFamily="50" charset="-128"/>
              </a:rPr>
              <a:t>（徒歩での送迎となります）</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16:30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地下鉄谷町線「都島駅」より徒歩</a:t>
            </a:r>
            <a:r>
              <a:rPr lang="en-US" altLang="ja-JP" sz="900" b="0" i="0">
                <a:effectLst/>
                <a:latin typeface="メイリオ" panose="020B0604030504040204" pitchFamily="50" charset="-128"/>
                <a:ea typeface="メイリオ" panose="020B0604030504040204" pitchFamily="50" charset="-128"/>
              </a:rPr>
              <a:t>15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生活介護</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hidden="1">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0">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7</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8150A4D2-B2E9-4B40-A734-951F7686362C}"/>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437909" y="619794"/>
            <a:ext cx="864000" cy="864000"/>
          </a:xfrm>
          <a:prstGeom prst="rect">
            <a:avLst/>
          </a:prstGeom>
        </p:spPr>
      </p:pic>
      <p:pic>
        <p:nvPicPr>
          <p:cNvPr id="25" name="図 24" descr="テーブルの上に座っている家族&#10;&#10;低い精度で自動的に生成された説明">
            <a:extLst>
              <a:ext uri="{FF2B5EF4-FFF2-40B4-BE49-F238E27FC236}">
                <a16:creationId xmlns:a16="http://schemas.microsoft.com/office/drawing/2014/main" id="{4ED83286-4753-4B21-A63F-1BDD0D865715}"/>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7909" y="5292141"/>
            <a:ext cx="2455200" cy="1684800"/>
          </a:xfrm>
          <a:prstGeom prst="rect">
            <a:avLst/>
          </a:prstGeom>
        </p:spPr>
      </p:pic>
      <p:pic>
        <p:nvPicPr>
          <p:cNvPr id="44" name="図 43" descr="テーブルの上に座っている家族&#10;&#10;低い精度で自動的に生成された説明">
            <a:extLst>
              <a:ext uri="{FF2B5EF4-FFF2-40B4-BE49-F238E27FC236}">
                <a16:creationId xmlns:a16="http://schemas.microsoft.com/office/drawing/2014/main" id="{D439470A-6164-4A92-933B-AEC190DCFFB7}"/>
              </a:ext>
            </a:extLst>
          </p:cNvPr>
          <p:cNvPicPr preferRelativeResize="0">
            <a:picLocks/>
          </p:cNvPicPr>
          <p:nvPr/>
        </p:nvPicPr>
        <p:blipFill rotWithShape="1">
          <a:blip r:embed="rId13">
            <a:extLst>
              <a:ext uri="{28A0092B-C50C-407E-A947-70E740481C1C}">
                <a14:useLocalDpi xmlns:a14="http://schemas.microsoft.com/office/drawing/2010/main" val="0"/>
              </a:ext>
            </a:extLst>
          </a:blip>
          <a:srcRect l="15349" t="13720" r="5294" b="23400"/>
          <a:stretch/>
        </p:blipFill>
        <p:spPr>
          <a:xfrm>
            <a:off x="431605" y="5302763"/>
            <a:ext cx="2455200" cy="1684800"/>
          </a:xfrm>
          <a:prstGeom prst="rect">
            <a:avLst/>
          </a:prstGeom>
        </p:spPr>
      </p:pic>
      <p:pic>
        <p:nvPicPr>
          <p:cNvPr id="12" name="図 11" descr="屋内, 床, 天井, キッチン が含まれている画像&#10;&#10;自動的に生成された説明">
            <a:extLst>
              <a:ext uri="{FF2B5EF4-FFF2-40B4-BE49-F238E27FC236}">
                <a16:creationId xmlns:a16="http://schemas.microsoft.com/office/drawing/2014/main" id="{AD3BA4DE-51BB-40EE-98D2-45EE07EC97AF}"/>
              </a:ext>
            </a:extLst>
          </p:cNvPr>
          <p:cNvPicPr>
            <a:picLocks noChangeAspect="1"/>
          </p:cNvPicPr>
          <p:nvPr/>
        </p:nvPicPr>
        <p:blipFill rotWithShape="1">
          <a:blip r:embed="rId14">
            <a:extLst>
              <a:ext uri="{28A0092B-C50C-407E-A947-70E740481C1C}">
                <a14:useLocalDpi xmlns:a14="http://schemas.microsoft.com/office/drawing/2010/main" val="0"/>
              </a:ext>
            </a:extLst>
          </a:blip>
          <a:srcRect l="2449" t="29955" r="-2449" b="15663"/>
          <a:stretch/>
        </p:blipFill>
        <p:spPr>
          <a:xfrm>
            <a:off x="2943447" y="1634571"/>
            <a:ext cx="3463200" cy="2600127"/>
          </a:xfrm>
          <a:prstGeom prst="rect">
            <a:avLst/>
          </a:prstGeom>
        </p:spPr>
      </p:pic>
    </p:spTree>
    <p:extLst>
      <p:ext uri="{BB962C8B-B14F-4D97-AF65-F5344CB8AC3E}">
        <p14:creationId xmlns:p14="http://schemas.microsoft.com/office/powerpoint/2010/main" val="172683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i="0">
                <a:effectLst/>
                <a:latin typeface="メイリオ" panose="020B0604030504040204" pitchFamily="50" charset="-128"/>
                <a:ea typeface="メイリオ" panose="020B0604030504040204" pitchFamily="50" charset="-128"/>
              </a:rPr>
              <a:t>Cocorport </a:t>
            </a:r>
            <a:r>
              <a:rPr lang="ja-JP" altLang="en-US" sz="1600" i="0">
                <a:effectLst/>
                <a:latin typeface="メイリオ" panose="020B0604030504040204" pitchFamily="50" charset="-128"/>
                <a:ea typeface="メイリオ" panose="020B0604030504040204" pitchFamily="50" charset="-128"/>
              </a:rPr>
              <a:t>大阪京橋</a:t>
            </a:r>
            <a:r>
              <a:rPr lang="en-US" altLang="ja-JP" sz="1600" i="0">
                <a:effectLst/>
                <a:latin typeface="メイリオ" panose="020B0604030504040204" pitchFamily="50" charset="-128"/>
                <a:ea typeface="メイリオ" panose="020B0604030504040204" pitchFamily="50" charset="-128"/>
              </a:rPr>
              <a:t>Office</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492990"/>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「働くこと」でお悩みの方、</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まずは一度就労移行支援事業所</a:t>
            </a:r>
            <a:r>
              <a:rPr kumimoji="1" lang="en-US" altLang="ja-JP" sz="1200" dirty="0" err="1">
                <a:latin typeface="メイリオ" panose="020B0604030504040204" pitchFamily="50" charset="-128"/>
                <a:ea typeface="メイリオ" panose="020B0604030504040204" pitchFamily="50" charset="-128"/>
              </a:rPr>
              <a:t>Cocorport</a:t>
            </a:r>
            <a:r>
              <a:rPr kumimoji="1" lang="ja-JP" altLang="en-US" sz="1200" dirty="0">
                <a:latin typeface="メイリオ" panose="020B0604030504040204" pitchFamily="50" charset="-128"/>
                <a:ea typeface="メイリオ" panose="020B0604030504040204" pitchFamily="50" charset="-128"/>
              </a:rPr>
              <a:t>大阪京橋</a:t>
            </a:r>
            <a:r>
              <a:rPr kumimoji="1" lang="en-US" altLang="ja-JP" sz="1200" dirty="0">
                <a:latin typeface="メイリオ" panose="020B0604030504040204" pitchFamily="50" charset="-128"/>
                <a:ea typeface="メイリオ" panose="020B0604030504040204" pitchFamily="50" charset="-128"/>
              </a:rPr>
              <a:t>Office</a:t>
            </a:r>
            <a:r>
              <a:rPr kumimoji="1" lang="ja-JP" altLang="en-US" sz="1200" dirty="0">
                <a:latin typeface="メイリオ" panose="020B0604030504040204" pitchFamily="50" charset="-128"/>
                <a:ea typeface="メイリオ" panose="020B0604030504040204" pitchFamily="50" charset="-128"/>
              </a:rPr>
              <a:t>に</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相談してみませんか？
私たちがお悩み事の解決に向けたお手伝いができれば幸いです。スタッフ一同、</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お待ちしております</a:t>
            </a:r>
            <a:r>
              <a:rPr kumimoji="1" lang="en-US" altLang="ja-JP" sz="1200" dirty="0">
                <a:latin typeface="メイリオ" panose="020B0604030504040204" pitchFamily="50" charset="-128"/>
                <a:ea typeface="メイリオ" panose="020B0604030504040204" pitchFamily="50" charset="-128"/>
              </a:rPr>
              <a:t>!
</a:t>
            </a:r>
          </a:p>
          <a:p>
            <a:r>
              <a:rPr kumimoji="1" lang="ja-JP" altLang="en-US" sz="1200" dirty="0">
                <a:latin typeface="メイリオ" panose="020B0604030504040204" pitchFamily="50" charset="-128"/>
                <a:ea typeface="メイリオ" panose="020B0604030504040204" pitchFamily="50" charset="-128"/>
              </a:rPr>
              <a:t>見学・相談会など随時受け付けておりますのでお気軽にご連絡ください</a:t>
            </a:r>
            <a:r>
              <a:rPr kumimoji="1" lang="en-US" altLang="ja-JP" sz="1200" dirty="0">
                <a:latin typeface="メイリオ" panose="020B0604030504040204" pitchFamily="50" charset="-128"/>
                <a:ea typeface="メイリオ" panose="020B0604030504040204" pitchFamily="50" charset="-128"/>
              </a:rPr>
              <a:t>!
</a:t>
            </a:r>
            <a:endParaRPr kumimoji="1" lang="ja-JP" altLang="en-US" sz="1200" dirty="0">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個別にこだわった支援</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31243"/>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個別支援に徹底的にこだわり、ご利用者様の出来ること、苦手なこと、好きなこと、嫌いなこと等を、訓練のご様子や、面談、模擬就労、職場実習等を通じて把握し、ご本人のご希望を踏まえた上で職業準備性を高める訓練を計画し、実行する支援をしており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en-US" altLang="ja-JP" sz="900" i="0">
                <a:effectLst/>
                <a:latin typeface="メイリオ" panose="020B0604030504040204" pitchFamily="50" charset="-128"/>
                <a:ea typeface="メイリオ" panose="020B0604030504040204" pitchFamily="50" charset="-128"/>
              </a:rPr>
              <a:t>Cocorport </a:t>
            </a:r>
            <a:r>
              <a:rPr lang="ja-JP" altLang="en-US" sz="900" i="0">
                <a:effectLst/>
                <a:latin typeface="メイリオ" panose="020B0604030504040204" pitchFamily="50" charset="-128"/>
                <a:ea typeface="メイリオ" panose="020B0604030504040204" pitchFamily="50" charset="-128"/>
              </a:rPr>
              <a:t>大阪京橋</a:t>
            </a:r>
            <a:r>
              <a:rPr lang="en-US" altLang="ja-JP" sz="900" i="0">
                <a:effectLst/>
                <a:latin typeface="メイリオ" panose="020B0604030504040204" pitchFamily="50" charset="-128"/>
                <a:ea typeface="メイリオ" panose="020B0604030504040204" pitchFamily="50" charset="-128"/>
              </a:rPr>
              <a:t>Office</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ルーナメゾン</a:t>
            </a:r>
            <a:r>
              <a:rPr kumimoji="1" lang="en-US" altLang="ja-JP" sz="900">
                <a:latin typeface="メイリオ" panose="020B0604030504040204" pitchFamily="50" charset="-128"/>
                <a:ea typeface="メイリオ" panose="020B0604030504040204" pitchFamily="50" charset="-128"/>
              </a:rPr>
              <a:t>2</a:t>
            </a:r>
            <a:r>
              <a:rPr kumimoji="1" lang="ja-JP" altLang="en-US" sz="900">
                <a:latin typeface="メイリオ" panose="020B0604030504040204" pitchFamily="50" charset="-128"/>
                <a:ea typeface="メイリオ" panose="020B0604030504040204" pitchFamily="50" charset="-128"/>
              </a:rPr>
              <a:t>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06-6809-1745</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kyobashi-staff@cocorport.co.jp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Osaka Metro </a:t>
            </a:r>
            <a:r>
              <a:rPr lang="ja-JP" altLang="en-US" sz="900" b="0" i="0">
                <a:effectLst/>
                <a:latin typeface="メイリオ" panose="020B0604030504040204" pitchFamily="50" charset="-128"/>
                <a:ea typeface="メイリオ" panose="020B0604030504040204" pitchFamily="50" charset="-128"/>
              </a:rPr>
              <a:t>長堀鶴見緑地線 京橋駅より徒歩</a:t>
            </a:r>
            <a:r>
              <a:rPr lang="en-US" altLang="ja-JP" sz="900" b="0" i="0">
                <a:effectLst/>
                <a:latin typeface="メイリオ" panose="020B0604030504040204" pitchFamily="50" charset="-128"/>
                <a:ea typeface="メイリオ" panose="020B0604030504040204" pitchFamily="50" charset="-128"/>
              </a:rPr>
              <a:t>4</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大阪市都島区東野田町</a:t>
            </a:r>
            <a:r>
              <a:rPr lang="en-US" altLang="zh-TW" sz="900" b="0" i="0">
                <a:solidFill>
                  <a:srgbClr val="202124"/>
                </a:solidFill>
                <a:effectLst/>
                <a:latin typeface="メイリオ" panose="020B0604030504040204" pitchFamily="50" charset="-128"/>
                <a:ea typeface="メイリオ" panose="020B0604030504040204" pitchFamily="50" charset="-128"/>
              </a:rPr>
              <a:t>1-18-15</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15:00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48935"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京阪 京橋駅片町口出口より徒歩</a:t>
            </a:r>
            <a:r>
              <a:rPr lang="en-US" altLang="ja-JP" sz="900" b="0" i="0">
                <a:effectLst/>
                <a:latin typeface="メイリオ" panose="020B0604030504040204" pitchFamily="50" charset="-128"/>
                <a:ea typeface="メイリオ" panose="020B0604030504040204" pitchFamily="50" charset="-128"/>
              </a:rPr>
              <a:t>8</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就労移行</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8</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42029757-2A0A-4B07-BF88-10B58F60B95E}"/>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5544192" y="625629"/>
            <a:ext cx="864000" cy="864000"/>
          </a:xfrm>
          <a:prstGeom prst="rect">
            <a:avLst/>
          </a:prstGeom>
        </p:spPr>
      </p:pic>
      <p:pic>
        <p:nvPicPr>
          <p:cNvPr id="25" name="図 24" descr="座る, ノートパソコン, コンピュータ, テーブル が含まれている画像&#10;&#10;自動的に生成された説明">
            <a:extLst>
              <a:ext uri="{FF2B5EF4-FFF2-40B4-BE49-F238E27FC236}">
                <a16:creationId xmlns:a16="http://schemas.microsoft.com/office/drawing/2014/main" id="{E4F760C6-2F23-4666-AAD5-6828023EE9A7}"/>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43791" y="5270536"/>
            <a:ext cx="2455200" cy="1684800"/>
          </a:xfrm>
          <a:prstGeom prst="rect">
            <a:avLst/>
          </a:prstGeom>
        </p:spPr>
      </p:pic>
      <p:pic>
        <p:nvPicPr>
          <p:cNvPr id="40" name="図 39" descr="屋内, テーブル, 部屋, 椅子 が含まれている画像&#10;&#10;自動的に生成された説明">
            <a:extLst>
              <a:ext uri="{FF2B5EF4-FFF2-40B4-BE49-F238E27FC236}">
                <a16:creationId xmlns:a16="http://schemas.microsoft.com/office/drawing/2014/main" id="{E029D6BE-798B-4AB9-958E-7A02C8F0A959}"/>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976525" y="1629171"/>
            <a:ext cx="3463200" cy="2628000"/>
          </a:xfrm>
          <a:prstGeom prst="rect">
            <a:avLst/>
          </a:prstGeom>
        </p:spPr>
      </p:pic>
    </p:spTree>
    <p:extLst>
      <p:ext uri="{BB962C8B-B14F-4D97-AF65-F5344CB8AC3E}">
        <p14:creationId xmlns:p14="http://schemas.microsoft.com/office/powerpoint/2010/main" val="736168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i="0">
                <a:effectLst/>
                <a:latin typeface="メイリオ" panose="020B0604030504040204" pitchFamily="50" charset="-128"/>
                <a:ea typeface="メイリオ" panose="020B0604030504040204" pitchFamily="50" charset="-128"/>
              </a:rPr>
              <a:t>LITALICO</a:t>
            </a:r>
            <a:r>
              <a:rPr lang="ja-JP" altLang="en-US" sz="1600" i="0">
                <a:effectLst/>
                <a:latin typeface="メイリオ" panose="020B0604030504040204" pitchFamily="50" charset="-128"/>
                <a:ea typeface="メイリオ" panose="020B0604030504040204" pitchFamily="50" charset="-128"/>
              </a:rPr>
              <a:t>ワークス大阪京橋</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938992"/>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就労移行支援事業所</a:t>
            </a:r>
            <a:r>
              <a:rPr kumimoji="1" lang="en-US" altLang="ja-JP" sz="1200" dirty="0">
                <a:latin typeface="メイリオ" panose="020B0604030504040204" pitchFamily="50" charset="-128"/>
                <a:ea typeface="メイリオ" panose="020B0604030504040204" pitchFamily="50" charset="-128"/>
              </a:rPr>
              <a:t>LITALICO</a:t>
            </a:r>
            <a:r>
              <a:rPr kumimoji="1" lang="ja-JP" altLang="en-US" sz="1200" dirty="0">
                <a:latin typeface="メイリオ" panose="020B0604030504040204" pitchFamily="50" charset="-128"/>
                <a:ea typeface="メイリオ" panose="020B0604030504040204" pitchFamily="50" charset="-128"/>
              </a:rPr>
              <a:t>ワークスには、</a:t>
            </a:r>
            <a:r>
              <a:rPr kumimoji="1" lang="en-US" altLang="ja-JP" sz="1200" dirty="0">
                <a:latin typeface="メイリオ" panose="020B0604030504040204" pitchFamily="50" charset="-128"/>
                <a:ea typeface="メイリオ" panose="020B0604030504040204" pitchFamily="50" charset="-128"/>
              </a:rPr>
              <a:t>40</a:t>
            </a:r>
            <a:r>
              <a:rPr kumimoji="1" lang="ja-JP" altLang="en-US" sz="1200" dirty="0">
                <a:latin typeface="メイリオ" panose="020B0604030504040204" pitchFamily="50" charset="-128"/>
                <a:ea typeface="メイリオ" panose="020B0604030504040204" pitchFamily="50" charset="-128"/>
              </a:rPr>
              <a:t>以上のプログラムやオリジナルテキストがあり、作業訓練やパソコン講座、ビジネススキル、コミュニケーション能力を身につけるワークショップ等を実施します。職場体験実習もありますので、どのような仕事が自身に合っているのかなどもご確認いただけ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面接対策も行っております！</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454244"/>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企業での仕事経験豊富なスタッフも多いため、企業目線の応募書類の作成や面接練習を行うことが可能です。面接にはスタッフが同行することもあり、訓練状況や業務依頼時の工夫などを企業の方にお伝えすることができ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en-US" altLang="ja-JP" sz="900" i="0">
                <a:effectLst/>
                <a:latin typeface="メイリオ" panose="020B0604030504040204" pitchFamily="50" charset="-128"/>
                <a:ea typeface="メイリオ" panose="020B0604030504040204" pitchFamily="50" charset="-128"/>
              </a:rPr>
              <a:t>LITALICO</a:t>
            </a:r>
            <a:r>
              <a:rPr lang="ja-JP" altLang="en-US" sz="900" i="0">
                <a:effectLst/>
                <a:latin typeface="メイリオ" panose="020B0604030504040204" pitchFamily="50" charset="-128"/>
                <a:ea typeface="メイリオ" panose="020B0604030504040204" pitchFamily="50" charset="-128"/>
              </a:rPr>
              <a:t>ワークス大阪京橋</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K2</a:t>
            </a:r>
            <a:r>
              <a:rPr kumimoji="1" lang="ja-JP" altLang="en-US" sz="900">
                <a:latin typeface="メイリオ" panose="020B0604030504040204" pitchFamily="50" charset="-128"/>
                <a:ea typeface="メイリオ" panose="020B0604030504040204" pitchFamily="50" charset="-128"/>
              </a:rPr>
              <a:t>ビル </a:t>
            </a:r>
            <a:r>
              <a:rPr kumimoji="1" lang="en-US" altLang="ja-JP" sz="900">
                <a:latin typeface="メイリオ" panose="020B0604030504040204" pitchFamily="50" charset="-128"/>
                <a:ea typeface="メイリオ" panose="020B0604030504040204" pitchFamily="50" charset="-128"/>
              </a:rPr>
              <a:t>6F</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06-6242-7555</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ml_osakakyobashi_wk@litalico.co.jp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「京橋駅」</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大阪市都島区東野田町</a:t>
            </a:r>
            <a:r>
              <a:rPr lang="en-US" altLang="zh-TW" sz="900" b="0" i="0">
                <a:solidFill>
                  <a:srgbClr val="202124"/>
                </a:solidFill>
                <a:effectLst/>
                <a:latin typeface="メイリオ" panose="020B0604030504040204" pitchFamily="50" charset="-128"/>
                <a:ea typeface="メイリオ" panose="020B0604030504040204" pitchFamily="50" charset="-128"/>
              </a:rPr>
              <a:t>2-9-7</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08:45</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大阪市内</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15:00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zh-TW" altLang="en-US" sz="900" b="0" i="0">
                <a:effectLst/>
                <a:latin typeface="メイリオ" panose="020B0604030504040204" pitchFamily="50" charset="-128"/>
                <a:ea typeface="メイリオ" panose="020B0604030504040204" pitchFamily="50" charset="-128"/>
              </a:rPr>
              <a:t>京阪線「京橋駅」</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就労移行</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9</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83308C12-7C8B-427F-86CE-1112840022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998" y="619794"/>
            <a:ext cx="864000" cy="864000"/>
          </a:xfrm>
          <a:prstGeom prst="rect">
            <a:avLst/>
          </a:prstGeom>
        </p:spPr>
      </p:pic>
      <p:pic>
        <p:nvPicPr>
          <p:cNvPr id="25" name="図 24" descr="キッチンで作業をしている人たち&#10;&#10;低い精度で自動的に生成された説明">
            <a:extLst>
              <a:ext uri="{FF2B5EF4-FFF2-40B4-BE49-F238E27FC236}">
                <a16:creationId xmlns:a16="http://schemas.microsoft.com/office/drawing/2014/main" id="{E486CD7E-2EA3-4DF6-B7CE-2BDA0DCE3860}"/>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7909" y="5292141"/>
            <a:ext cx="2455200" cy="1684800"/>
          </a:xfrm>
          <a:prstGeom prst="rect">
            <a:avLst/>
          </a:prstGeom>
        </p:spPr>
      </p:pic>
      <p:pic>
        <p:nvPicPr>
          <p:cNvPr id="34" name="図 33" descr="椅子の下にいる人たち&#10;&#10;低い精度で自動的に生成された説明">
            <a:extLst>
              <a:ext uri="{FF2B5EF4-FFF2-40B4-BE49-F238E27FC236}">
                <a16:creationId xmlns:a16="http://schemas.microsoft.com/office/drawing/2014/main" id="{B8446C56-63D7-47A7-B475-9A5E540B3D90}"/>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981856" y="1628959"/>
            <a:ext cx="3463200" cy="2628000"/>
          </a:xfrm>
          <a:prstGeom prst="rect">
            <a:avLst/>
          </a:prstGeom>
        </p:spPr>
      </p:pic>
    </p:spTree>
    <p:extLst>
      <p:ext uri="{BB962C8B-B14F-4D97-AF65-F5344CB8AC3E}">
        <p14:creationId xmlns:p14="http://schemas.microsoft.com/office/powerpoint/2010/main" val="716572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カレッジチャレンズ</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一般企業などへ就職を希望されている方や、つまづいたけど仕切り直して頑張りたいと思っている方のサポートをする、就労移行支援事業所です。
働きたいという思いがあっても不安や悩みがあって踏み出せないあなたへ。
一人ひとりに合わせたサポートをいたします。まずはお気軽にご相談・お問合せください。</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「よりよい生活」を送るためのサポート</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938992"/>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就職活動を熟知した一般就労経験のあるスタッフが、働くために必要な知識や能力を習得する職業訓練（資格取得）や就職活動、就職後の定着のサポートを行います。各種カリキュラム・プログラムをご用意しています。
・職種別プログラム（事務系・作業系）
・英会話・各種資格取得向け講座・パソコン講座など少人数制で画一的ではない、一人ひとりに</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寄り添った「あなたに合った就職・社会復帰」をサポートいたします。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カレッジチャレンズ</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村浜ビル４Ｆ</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06-6585-0409</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contact.kyobashi@challenz.net</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各線「京橋駅」より徒歩</a:t>
            </a:r>
            <a:r>
              <a:rPr lang="en-US" altLang="ja-JP" sz="900" b="0" i="0">
                <a:effectLst/>
                <a:latin typeface="メイリオ" panose="020B0604030504040204" pitchFamily="50" charset="-128"/>
                <a:ea typeface="メイリオ" panose="020B0604030504040204" pitchFamily="50" charset="-128"/>
              </a:rPr>
              <a:t>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大阪市都島区東野田町４丁目９番</a:t>
            </a:r>
            <a:r>
              <a:rPr lang="en-US" altLang="zh-TW" sz="900" b="0" i="0">
                <a:solidFill>
                  <a:srgbClr val="202124"/>
                </a:solidFill>
                <a:effectLst/>
                <a:latin typeface="メイリオ" panose="020B0604030504040204" pitchFamily="50" charset="-128"/>
                <a:ea typeface="メイリオ" panose="020B0604030504040204" pitchFamily="50" charset="-128"/>
              </a:rPr>
              <a:t>1</a:t>
            </a:r>
            <a:r>
              <a:rPr lang="zh-TW" altLang="en-US" sz="900" b="0" i="0">
                <a:solidFill>
                  <a:srgbClr val="202124"/>
                </a:solidFill>
                <a:effectLst/>
                <a:latin typeface="メイリオ" panose="020B0604030504040204" pitchFamily="50" charset="-128"/>
                <a:ea typeface="メイリオ" panose="020B0604030504040204" pitchFamily="50" charset="-128"/>
              </a:rPr>
              <a:t>９号</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15:30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就労移行</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型</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10</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D13D3017-0EA5-4186-A074-9EBBED8BC56D}"/>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5542647" y="622434"/>
            <a:ext cx="864000" cy="864000"/>
          </a:xfrm>
          <a:prstGeom prst="rect">
            <a:avLst/>
          </a:prstGeom>
        </p:spPr>
      </p:pic>
      <p:pic>
        <p:nvPicPr>
          <p:cNvPr id="25" name="図 24" descr="屋内, テーブル, 部屋, オレンジ が含まれている画像&#10;&#10;自動的に生成された説明">
            <a:extLst>
              <a:ext uri="{FF2B5EF4-FFF2-40B4-BE49-F238E27FC236}">
                <a16:creationId xmlns:a16="http://schemas.microsoft.com/office/drawing/2014/main" id="{E30F8054-A1F2-401C-ACB1-51E47862DA79}"/>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77123" y="1622569"/>
            <a:ext cx="3463200" cy="2628000"/>
          </a:xfrm>
          <a:prstGeom prst="rect">
            <a:avLst/>
          </a:prstGeom>
        </p:spPr>
      </p:pic>
      <p:pic>
        <p:nvPicPr>
          <p:cNvPr id="34" name="図 33" descr="机の上に座っている男性たち&#10;&#10;低い精度で自動的に生成された説明">
            <a:extLst>
              <a:ext uri="{FF2B5EF4-FFF2-40B4-BE49-F238E27FC236}">
                <a16:creationId xmlns:a16="http://schemas.microsoft.com/office/drawing/2014/main" id="{36D4C64C-B2D1-43A7-9049-3C8C0CCA5CFF}"/>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31605" y="5319631"/>
            <a:ext cx="2455200" cy="1684800"/>
          </a:xfrm>
          <a:prstGeom prst="rect">
            <a:avLst/>
          </a:prstGeom>
        </p:spPr>
      </p:pic>
    </p:spTree>
    <p:extLst>
      <p:ext uri="{BB962C8B-B14F-4D97-AF65-F5344CB8AC3E}">
        <p14:creationId xmlns:p14="http://schemas.microsoft.com/office/powerpoint/2010/main" val="1378606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ディーキャリア</a:t>
            </a:r>
            <a:r>
              <a:rPr lang="en-US" altLang="ja-JP" sz="1600" i="0">
                <a:effectLst/>
                <a:latin typeface="メイリオ" panose="020B0604030504040204" pitchFamily="50" charset="-128"/>
                <a:ea typeface="メイリオ" panose="020B0604030504040204" pitchFamily="50" charset="-128"/>
              </a:rPr>
              <a:t>ITEX</a:t>
            </a:r>
            <a:r>
              <a:rPr lang="ja-JP" altLang="en-US" sz="1600" i="0">
                <a:effectLst/>
                <a:latin typeface="メイリオ" panose="020B0604030504040204" pitchFamily="50" charset="-128"/>
                <a:ea typeface="メイリオ" panose="020B0604030504040204" pitchFamily="50" charset="-128"/>
              </a:rPr>
              <a:t>京橋オフィス</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008242"/>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発達障害の特性の応じた</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コンテンツと</a:t>
            </a:r>
            <a:r>
              <a:rPr kumimoji="1" lang="en-US" altLang="ja-JP" sz="1200" dirty="0">
                <a:latin typeface="メイリオ" panose="020B0604030504040204" pitchFamily="50" charset="-128"/>
                <a:ea typeface="メイリオ" panose="020B0604030504040204" pitchFamily="50" charset="-128"/>
              </a:rPr>
              <a:t>IT</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Web</a:t>
            </a:r>
            <a:r>
              <a:rPr kumimoji="1" lang="ja-JP" altLang="en-US" sz="1200" dirty="0">
                <a:latin typeface="メイリオ" panose="020B0604030504040204" pitchFamily="50" charset="-128"/>
                <a:ea typeface="メイリオ" panose="020B0604030504040204" pitchFamily="50" charset="-128"/>
              </a:rPr>
              <a:t>スキルを</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習得するプログラムで
「やりがいを感じられる仕事」「あなたらしい働き方」</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IT</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Web</a:t>
            </a:r>
            <a:r>
              <a:rPr kumimoji="1" lang="ja-JP" altLang="en-US" sz="1200" dirty="0">
                <a:latin typeface="メイリオ" panose="020B0604030504040204" pitchFamily="50" charset="-128"/>
                <a:ea typeface="メイリオ" panose="020B0604030504040204" pitchFamily="50" charset="-128"/>
              </a:rPr>
              <a:t>専門職」を
目指しませんか？</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en-US" altLang="ja-JP" sz="1600" i="0">
                <a:effectLst/>
                <a:latin typeface="メイリオ" panose="020B0604030504040204" pitchFamily="50" charset="-128"/>
                <a:ea typeface="メイリオ" panose="020B0604030504040204" pitchFamily="50" charset="-128"/>
              </a:rPr>
              <a:t>IT</a:t>
            </a:r>
            <a:r>
              <a:rPr lang="ja-JP" altLang="en-US" sz="1600" i="0">
                <a:effectLst/>
                <a:latin typeface="メイリオ" panose="020B0604030504040204" pitchFamily="50" charset="-128"/>
                <a:ea typeface="メイリオ" panose="020B0604030504040204" pitchFamily="50" charset="-128"/>
              </a:rPr>
              <a:t>企業・</a:t>
            </a:r>
            <a:r>
              <a:rPr lang="en-US" altLang="ja-JP" sz="1600" i="0">
                <a:effectLst/>
                <a:latin typeface="メイリオ" panose="020B0604030504040204" pitchFamily="50" charset="-128"/>
                <a:ea typeface="メイリオ" panose="020B0604030504040204" pitchFamily="50" charset="-128"/>
              </a:rPr>
              <a:t>Web</a:t>
            </a:r>
            <a:r>
              <a:rPr lang="ja-JP" altLang="en-US" sz="1600" i="0">
                <a:effectLst/>
                <a:latin typeface="メイリオ" panose="020B0604030504040204" pitchFamily="50" charset="-128"/>
                <a:ea typeface="メイリオ" panose="020B0604030504040204" pitchFamily="50" charset="-128"/>
              </a:rPr>
              <a:t>専門職を目指したい</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85104"/>
          </a:xfrm>
          <a:prstGeom prst="rect">
            <a:avLst/>
          </a:prstGeom>
          <a:noFill/>
        </p:spPr>
        <p:txBody>
          <a:bodyPr wrap="square" rtlCol="0">
            <a:spAutoFit/>
          </a:bodyPr>
          <a:lstStyle/>
          <a:p>
            <a:r>
              <a:rPr kumimoji="1" lang="ja-JP" altLang="en-US" sz="1000" dirty="0">
                <a:latin typeface="メイリオ" panose="020B0604030504040204" pitchFamily="50" charset="-128"/>
                <a:ea typeface="メイリオ" panose="020B0604030504040204" pitchFamily="50" charset="-128"/>
              </a:rPr>
              <a:t>就職“後”を見据えたサポート
実際の職場を想定しながら</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トレーニングができる「オフィス環境」
“働く環境”で直面する課題への対処法を</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身につける「模擬職場」
</a:t>
            </a:r>
            <a:r>
              <a:rPr kumimoji="1" lang="en-US" altLang="ja-JP" sz="1000" dirty="0">
                <a:latin typeface="メイリオ" panose="020B0604030504040204" pitchFamily="50" charset="-128"/>
                <a:ea typeface="メイリオ" panose="020B0604030504040204" pitchFamily="50" charset="-128"/>
              </a:rPr>
              <a:t>IT</a:t>
            </a:r>
            <a:r>
              <a:rPr kumimoji="1" lang="ja-JP" altLang="en-US" sz="1000" dirty="0">
                <a:latin typeface="メイリオ" panose="020B0604030504040204" pitchFamily="50" charset="-128"/>
                <a:ea typeface="メイリオ" panose="020B0604030504040204" pitchFamily="50" charset="-128"/>
              </a:rPr>
              <a:t>・</a:t>
            </a:r>
            <a:r>
              <a:rPr kumimoji="1" lang="en-US" altLang="ja-JP" sz="1000" dirty="0">
                <a:latin typeface="メイリオ" panose="020B0604030504040204" pitchFamily="50" charset="-128"/>
                <a:ea typeface="メイリオ" panose="020B0604030504040204" pitchFamily="50" charset="-128"/>
              </a:rPr>
              <a:t>Web</a:t>
            </a:r>
            <a:r>
              <a:rPr kumimoji="1" lang="ja-JP" altLang="en-US" sz="1000" dirty="0">
                <a:latin typeface="メイリオ" panose="020B0604030504040204" pitchFamily="50" charset="-128"/>
                <a:ea typeface="メイリオ" panose="020B0604030504040204" pitchFamily="50" charset="-128"/>
              </a:rPr>
              <a:t>専門職を目指すコンテンツ
未経験から</a:t>
            </a:r>
            <a:r>
              <a:rPr kumimoji="1" lang="en-US" altLang="ja-JP" sz="1000" dirty="0">
                <a:latin typeface="メイリオ" panose="020B0604030504040204" pitchFamily="50" charset="-128"/>
                <a:ea typeface="メイリオ" panose="020B0604030504040204" pitchFamily="50" charset="-128"/>
              </a:rPr>
              <a:t>IT</a:t>
            </a:r>
            <a:r>
              <a:rPr kumimoji="1" lang="ja-JP" altLang="en-US" sz="1000" dirty="0">
                <a:latin typeface="メイリオ" panose="020B0604030504040204" pitchFamily="50" charset="-128"/>
                <a:ea typeface="メイリオ" panose="020B0604030504040204" pitchFamily="50" charset="-128"/>
              </a:rPr>
              <a:t>・</a:t>
            </a:r>
            <a:r>
              <a:rPr kumimoji="1" lang="en-US" altLang="ja-JP" sz="1000" dirty="0">
                <a:latin typeface="メイリオ" panose="020B0604030504040204" pitchFamily="50" charset="-128"/>
                <a:ea typeface="メイリオ" panose="020B0604030504040204" pitchFamily="50" charset="-128"/>
              </a:rPr>
              <a:t>Web</a:t>
            </a:r>
            <a:r>
              <a:rPr kumimoji="1" lang="ja-JP" altLang="en-US" sz="1000" dirty="0">
                <a:latin typeface="メイリオ" panose="020B0604030504040204" pitchFamily="50" charset="-128"/>
                <a:ea typeface="メイリオ" panose="020B0604030504040204" pitchFamily="50" charset="-128"/>
              </a:rPr>
              <a:t>スキルを身につけるための</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「基礎学習プログラム」
希望職種から選べる「オンライン講座と学習サポート」
向いている仕事をともに探していく</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「キャリアアドバイス」</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ディーキャリア</a:t>
            </a:r>
            <a:r>
              <a:rPr lang="en-US" altLang="ja-JP" sz="900" i="0">
                <a:effectLst/>
                <a:latin typeface="メイリオ" panose="020B0604030504040204" pitchFamily="50" charset="-128"/>
                <a:ea typeface="メイリオ" panose="020B0604030504040204" pitchFamily="50" charset="-128"/>
              </a:rPr>
              <a:t>ITEX</a:t>
            </a:r>
            <a:r>
              <a:rPr lang="ja-JP" altLang="en-US" sz="900" i="0">
                <a:effectLst/>
                <a:latin typeface="メイリオ" panose="020B0604030504040204" pitchFamily="50" charset="-128"/>
                <a:ea typeface="メイリオ" panose="020B0604030504040204" pitchFamily="50" charset="-128"/>
              </a:rPr>
              <a:t>京橋オフィス</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日本ロジックス大阪東野田ビル </a:t>
            </a:r>
            <a:r>
              <a:rPr kumimoji="1" lang="en-US" altLang="ja-JP" sz="900">
                <a:latin typeface="メイリオ" panose="020B0604030504040204" pitchFamily="50" charset="-128"/>
                <a:ea typeface="メイリオ" panose="020B0604030504040204" pitchFamily="50" charset="-128"/>
              </a:rPr>
              <a:t>7F</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06-6881-0777</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it-kyobashi@dd-career.com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大阪環状線「京橋駅」北口より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11</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大阪市都島区東野田町</a:t>
            </a:r>
            <a:r>
              <a:rPr lang="en-US" altLang="zh-TW" sz="900" b="0" i="0">
                <a:solidFill>
                  <a:srgbClr val="202124"/>
                </a:solidFill>
                <a:effectLst/>
                <a:latin typeface="メイリオ" panose="020B0604030504040204" pitchFamily="50" charset="-128"/>
                <a:ea typeface="メイリオ" panose="020B0604030504040204" pitchFamily="50" charset="-128"/>
              </a:rPr>
              <a:t>4</a:t>
            </a:r>
            <a:r>
              <a:rPr lang="zh-TW" altLang="en-US" sz="900" b="0" i="0">
                <a:solidFill>
                  <a:srgbClr val="202124"/>
                </a:solidFill>
                <a:effectLst/>
                <a:latin typeface="メイリオ" panose="020B0604030504040204" pitchFamily="50" charset="-128"/>
                <a:ea typeface="メイリオ" panose="020B0604030504040204" pitchFamily="50" charset="-128"/>
              </a:rPr>
              <a:t>丁目</a:t>
            </a:r>
            <a:r>
              <a:rPr lang="en-US" altLang="zh-TW" sz="900" b="0" i="0">
                <a:solidFill>
                  <a:srgbClr val="202124"/>
                </a:solidFill>
                <a:effectLst/>
                <a:latin typeface="メイリオ" panose="020B0604030504040204" pitchFamily="50" charset="-128"/>
                <a:ea typeface="メイリオ" panose="020B0604030504040204" pitchFamily="50" charset="-128"/>
              </a:rPr>
              <a:t>1-17</a:t>
            </a:r>
            <a:endParaRPr kumimoji="1" lang="ja-JP" altLang="en-US" sz="900" dirty="0">
              <a:latin typeface="メイリオ" panose="020B0604030504040204" pitchFamily="50" charset="-128"/>
              <a:ea typeface="メイリオ" panose="020B0604030504040204" pitchFamily="50" charset="-128"/>
            </a:endParaRPr>
          </a:p>
        </p:txBody>
      </p:sp>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16:00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東西線「大阪城北詰駅」</a:t>
            </a:r>
            <a:r>
              <a:rPr lang="en-US" altLang="ja-JP" sz="900" b="0" i="0" dirty="0">
                <a:effectLst/>
                <a:latin typeface="メイリオ" panose="020B0604030504040204" pitchFamily="50" charset="-128"/>
                <a:ea typeface="メイリオ" panose="020B0604030504040204" pitchFamily="50" charset="-128"/>
              </a:rPr>
              <a:t>3</a:t>
            </a:r>
            <a:r>
              <a:rPr lang="ja-JP" altLang="en-US" sz="900" b="0" i="0" dirty="0">
                <a:effectLst/>
                <a:latin typeface="メイリオ" panose="020B0604030504040204" pitchFamily="50" charset="-128"/>
                <a:ea typeface="メイリオ" panose="020B0604030504040204" pitchFamily="50" charset="-128"/>
              </a:rPr>
              <a:t>番出口より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5</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就労移行</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0">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11</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1B117465-0AF4-499E-87A2-A707548C7D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3721" y="626592"/>
            <a:ext cx="864000" cy="864000"/>
          </a:xfrm>
          <a:prstGeom prst="rect">
            <a:avLst/>
          </a:prstGeom>
        </p:spPr>
      </p:pic>
      <p:pic>
        <p:nvPicPr>
          <p:cNvPr id="34" name="図 33" descr="屋内, 写真, コンピュータ, ノートパソコン が含まれている画像&#10;&#10;自動的に生成された説明">
            <a:extLst>
              <a:ext uri="{FF2B5EF4-FFF2-40B4-BE49-F238E27FC236}">
                <a16:creationId xmlns:a16="http://schemas.microsoft.com/office/drawing/2014/main" id="{29435E6E-5184-4171-9324-1DFD605CB25F}"/>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43447" y="1622905"/>
            <a:ext cx="3463200" cy="2628000"/>
          </a:xfrm>
          <a:prstGeom prst="rect">
            <a:avLst/>
          </a:prstGeom>
        </p:spPr>
      </p:pic>
      <p:pic>
        <p:nvPicPr>
          <p:cNvPr id="12" name="図 11" descr="天井, テーブル, 屋内, 椅子 が含まれている画像&#10;&#10;自動的に生成された説明">
            <a:extLst>
              <a:ext uri="{FF2B5EF4-FFF2-40B4-BE49-F238E27FC236}">
                <a16:creationId xmlns:a16="http://schemas.microsoft.com/office/drawing/2014/main" id="{62F26384-0E2C-4C27-A3E9-A0ADFA0A7FB9}"/>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55736" y="5318434"/>
            <a:ext cx="2260800" cy="1684800"/>
          </a:xfrm>
          <a:prstGeom prst="rect">
            <a:avLst/>
          </a:prstGeom>
        </p:spPr>
      </p:pic>
      <p:pic>
        <p:nvPicPr>
          <p:cNvPr id="15" name="図 14" descr="屋内, 人, テーブル, 女性 が含まれている画像&#10;&#10;自動的に生成された説明">
            <a:extLst>
              <a:ext uri="{FF2B5EF4-FFF2-40B4-BE49-F238E27FC236}">
                <a16:creationId xmlns:a16="http://schemas.microsoft.com/office/drawing/2014/main" id="{64A29D1E-0916-44BE-AE99-5073BD24BDDF}"/>
              </a:ext>
            </a:extLst>
          </p:cNvPr>
          <p:cNvPicPr>
            <a:picLocks/>
          </p:cNvPicPr>
          <p:nvPr/>
        </p:nvPicPr>
        <p:blipFill>
          <a:blip r:embed="rId15">
            <a:extLst>
              <a:ext uri="{28A0092B-C50C-407E-A947-70E740481C1C}">
                <a14:useLocalDpi xmlns:a14="http://schemas.microsoft.com/office/drawing/2010/main" val="0"/>
              </a:ext>
            </a:extLst>
          </a:blip>
          <a:stretch>
            <a:fillRect/>
          </a:stretch>
        </p:blipFill>
        <p:spPr>
          <a:xfrm>
            <a:off x="455736" y="5316171"/>
            <a:ext cx="2260800" cy="1684800"/>
          </a:xfrm>
          <a:prstGeom prst="rect">
            <a:avLst/>
          </a:prstGeom>
        </p:spPr>
      </p:pic>
      <p:sp>
        <p:nvSpPr>
          <p:cNvPr id="79" name="送迎範囲：(ラベル)" hidden="1">
            <a:extLst>
              <a:ext uri="{FF2B5EF4-FFF2-40B4-BE49-F238E27FC236}">
                <a16:creationId xmlns:a16="http://schemas.microsoft.com/office/drawing/2014/main" id="{3CE2B9CC-E546-4C34-8A6B-F0D4173A7691}"/>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80" name="送迎範囲アイコン" descr="アイコン&#10;&#10;自動的に生成された説明" hidden="1">
            <a:extLst>
              <a:ext uri="{FF2B5EF4-FFF2-40B4-BE49-F238E27FC236}">
                <a16:creationId xmlns:a16="http://schemas.microsoft.com/office/drawing/2014/main" id="{C283F8B9-9733-426A-A2AD-E5C1CE708D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sp>
        <p:nvSpPr>
          <p:cNvPr id="94" name="送迎範囲" hidden="1">
            <a:extLst>
              <a:ext uri="{FF2B5EF4-FFF2-40B4-BE49-F238E27FC236}">
                <a16:creationId xmlns:a16="http://schemas.microsoft.com/office/drawing/2014/main" id="{F01680E4-E144-49E8-9F3F-83CAA91F363B}"/>
              </a:ext>
            </a:extLst>
          </p:cNvPr>
          <p:cNvSpPr txBox="1"/>
          <p:nvPr/>
        </p:nvSpPr>
        <p:spPr>
          <a:xfrm>
            <a:off x="4532909" y="9353668"/>
            <a:ext cx="1911091"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城東区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旭区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相談可</a:t>
            </a:r>
          </a:p>
        </p:txBody>
      </p:sp>
    </p:spTree>
    <p:extLst>
      <p:ext uri="{BB962C8B-B14F-4D97-AF65-F5344CB8AC3E}">
        <p14:creationId xmlns:p14="http://schemas.microsoft.com/office/powerpoint/2010/main" val="85706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ディスエイブルド就労支援センター</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58283"/>
          </a:xfrm>
          <a:prstGeom prst="rect">
            <a:avLst/>
          </a:prstGeom>
          <a:noFill/>
        </p:spPr>
        <p:txBody>
          <a:bodyPr wrap="square" rtlCol="0">
            <a:spAutoFit/>
          </a:bodyPr>
          <a:lstStyle/>
          <a:p>
            <a:pPr>
              <a:lnSpc>
                <a:spcPts val="1800"/>
              </a:lnSpc>
            </a:pPr>
            <a:r>
              <a:rPr kumimoji="1" lang="ja-JP" altLang="en-US" sz="1200" dirty="0">
                <a:latin typeface="メイリオ" panose="020B0604030504040204" pitchFamily="50" charset="-128"/>
                <a:ea typeface="メイリオ" panose="020B0604030504040204" pitchFamily="50" charset="-128"/>
              </a:rPr>
              <a:t>ディスエイブルド就労支援センターでは、自分に合った働き方を見つけるために、多種多様なサービスを提供しております。
一人ひとりの自分らしい働き方を実現するために、ニーズに合わせたきめ細やかなサポートを行い、未来に向けて実現していきます。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一人ひとりに合わせた支援</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33808"/>
          </a:xfrm>
          <a:prstGeom prst="rect">
            <a:avLst/>
          </a:prstGeom>
          <a:noFill/>
        </p:spPr>
        <p:txBody>
          <a:bodyPr wrap="square" rtlCol="0">
            <a:spAutoFit/>
          </a:bodyPr>
          <a:lstStyle/>
          <a:p>
            <a:pPr>
              <a:lnSpc>
                <a:spcPts val="1600"/>
              </a:lnSpc>
            </a:pPr>
            <a:r>
              <a:rPr kumimoji="1" lang="ja-JP" altLang="en-US" sz="1200" dirty="0">
                <a:latin typeface="メイリオ" panose="020B0604030504040204" pitchFamily="50" charset="-128"/>
                <a:ea typeface="メイリオ" panose="020B0604030504040204" pitchFamily="50" charset="-128"/>
              </a:rPr>
              <a:t>現在の状況・経験・希望、お悩みやお困りごとをしっかりヒアリングし、それぞれの特性やペースに合わせた、一人ひとりに合った支援計画書を</a:t>
            </a:r>
            <a:endParaRPr kumimoji="1" lang="en-US" altLang="ja-JP" sz="1200" dirty="0">
              <a:latin typeface="メイリオ" panose="020B0604030504040204" pitchFamily="50" charset="-128"/>
              <a:ea typeface="メイリオ" panose="020B0604030504040204" pitchFamily="50" charset="-128"/>
            </a:endParaRPr>
          </a:p>
          <a:p>
            <a:pPr>
              <a:lnSpc>
                <a:spcPts val="1600"/>
              </a:lnSpc>
            </a:pPr>
            <a:r>
              <a:rPr kumimoji="1" lang="ja-JP" altLang="en-US" sz="1200" dirty="0">
                <a:latin typeface="メイリオ" panose="020B0604030504040204" pitchFamily="50" charset="-128"/>
                <a:ea typeface="メイリオ" panose="020B0604030504040204" pitchFamily="50" charset="-128"/>
              </a:rPr>
              <a:t>作成いたします。
個々の能力に合わせて自立生活や就労、生産活動に必要なトレーニングを丁寧に指導します。
また定期的に面談を行い、訓練内容の見直しや新たな目標を一緒に考えていきます。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ディスエイブルド就労支援センター</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大阪京橋ビルディング</a:t>
            </a:r>
            <a:r>
              <a:rPr kumimoji="1" lang="en-US" altLang="ja-JP" sz="900">
                <a:latin typeface="メイリオ" panose="020B0604030504040204" pitchFamily="50" charset="-128"/>
                <a:ea typeface="メイリオ" panose="020B0604030504040204" pitchFamily="50" charset="-128"/>
              </a:rPr>
              <a:t>4</a:t>
            </a:r>
            <a:r>
              <a:rPr kumimoji="1" lang="ja-JP" altLang="en-US" sz="900">
                <a:latin typeface="メイリオ" panose="020B0604030504040204" pitchFamily="50" charset="-128"/>
                <a:ea typeface="メイリオ" panose="020B0604030504040204" pitchFamily="50" charset="-128"/>
              </a:rPr>
              <a:t>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06-6882-6200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dssc@circus.ocn.ne.jp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大阪メトロ鶴見緑地線「京橋駅」①番出口より徒歩</a:t>
            </a:r>
            <a:r>
              <a:rPr lang="en-US" altLang="ja-JP" sz="900" b="0" i="0">
                <a:effectLst/>
                <a:latin typeface="メイリオ" panose="020B0604030504040204" pitchFamily="50" charset="-128"/>
                <a:ea typeface="メイリオ" panose="020B0604030504040204" pitchFamily="50" charset="-128"/>
              </a:rPr>
              <a:t>6</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大阪市都島区東野田町１丁目</a:t>
            </a:r>
            <a:r>
              <a:rPr lang="en-US" altLang="zh-TW" sz="900" b="0" i="0">
                <a:solidFill>
                  <a:srgbClr val="202124"/>
                </a:solidFill>
                <a:effectLst/>
                <a:latin typeface="メイリオ" panose="020B0604030504040204" pitchFamily="50" charset="-128"/>
                <a:ea typeface="メイリオ" panose="020B0604030504040204" pitchFamily="50" charset="-128"/>
              </a:rPr>
              <a:t>20-5</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r>
              <a:rPr kumimoji="1" lang="en-US" altLang="zh-CN" sz="900" dirty="0">
                <a:latin typeface="メイリオ" panose="020B0604030504040204" pitchFamily="50" charset="-128"/>
                <a:ea typeface="メイリオ" panose="020B0604030504040204" pitchFamily="50" charset="-128"/>
              </a:rPr>
              <a:t>, </a:t>
            </a:r>
          </a:p>
          <a:p>
            <a:r>
              <a:rPr kumimoji="1" lang="zh-CN" altLang="en-US" sz="900" dirty="0">
                <a:latin typeface="メイリオ" panose="020B0604030504040204" pitchFamily="50" charset="-128"/>
                <a:ea typeface="メイリオ" panose="020B0604030504040204" pitchFamily="50" charset="-128"/>
              </a:rPr>
              <a:t>東淀川区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中央区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15:30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環状線・京阪本線「京橋駅」北口より徒歩</a:t>
            </a:r>
            <a:r>
              <a:rPr lang="en-US" altLang="ja-JP" sz="900" b="0" i="0">
                <a:effectLst/>
                <a:latin typeface="メイリオ" panose="020B0604030504040204" pitchFamily="50" charset="-128"/>
                <a:ea typeface="メイリオ" panose="020B0604030504040204" pitchFamily="50" charset="-128"/>
              </a:rPr>
              <a:t>10</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自立訓練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就労移行</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型</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12</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2F17F264-F022-470C-AE75-9693B17A9F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41364" y="619443"/>
            <a:ext cx="864000" cy="864000"/>
          </a:xfrm>
          <a:prstGeom prst="rect">
            <a:avLst/>
          </a:prstGeom>
        </p:spPr>
      </p:pic>
      <p:pic>
        <p:nvPicPr>
          <p:cNvPr id="25" name="図 24" descr="屋内, 天井, テーブル, 窓 が含まれている画像&#10;&#10;自動的に生成された説明">
            <a:extLst>
              <a:ext uri="{FF2B5EF4-FFF2-40B4-BE49-F238E27FC236}">
                <a16:creationId xmlns:a16="http://schemas.microsoft.com/office/drawing/2014/main" id="{2023A579-ECB7-4C5D-A7AA-D23C1C6E40B9}"/>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46654" y="1621335"/>
            <a:ext cx="3463200" cy="2628000"/>
          </a:xfrm>
          <a:prstGeom prst="rect">
            <a:avLst/>
          </a:prstGeom>
        </p:spPr>
      </p:pic>
      <p:pic>
        <p:nvPicPr>
          <p:cNvPr id="34" name="図 33" descr="デスクの上のラップトップを使っている女性&#10;&#10;低い精度で自動的に生成された説明">
            <a:extLst>
              <a:ext uri="{FF2B5EF4-FFF2-40B4-BE49-F238E27FC236}">
                <a16:creationId xmlns:a16="http://schemas.microsoft.com/office/drawing/2014/main" id="{20D0BDD4-87AA-41F9-B9E1-3AEF4583DD94}"/>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44189" y="5298798"/>
            <a:ext cx="2455200" cy="1684800"/>
          </a:xfrm>
          <a:prstGeom prst="rect">
            <a:avLst/>
          </a:prstGeom>
        </p:spPr>
      </p:pic>
    </p:spTree>
    <p:extLst>
      <p:ext uri="{BB962C8B-B14F-4D97-AF65-F5344CB8AC3E}">
        <p14:creationId xmlns:p14="http://schemas.microsoft.com/office/powerpoint/2010/main" val="2078153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就労移行支援事業所きょうばし</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働くことに壁を感じる全ての方へ。「どうしよう」ではなく、「やってみよう」を</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私たちは応援します。
一人一人にあった訓練プログラムを作成しますので、短時間や少ない日数からも大丈夫です。
月</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回見学会を行い、現場体験もできます。まずは、お気軽にお電話ください。
</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きっかけを、その手に</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954381"/>
          </a:xfrm>
          <a:prstGeom prst="rect">
            <a:avLst/>
          </a:prstGeom>
          <a:noFill/>
        </p:spPr>
        <p:txBody>
          <a:bodyPr wrap="square" rtlCol="0">
            <a:spAutoFit/>
          </a:bodyPr>
          <a:lstStyle/>
          <a:p>
            <a:r>
              <a:rPr kumimoji="1" lang="ja-JP" altLang="en-US" sz="1100" dirty="0">
                <a:latin typeface="メイリオ" panose="020B0604030504040204" pitchFamily="50" charset="-128"/>
                <a:ea typeface="メイリオ" panose="020B0604030504040204" pitchFamily="50" charset="-128"/>
              </a:rPr>
              <a:t>多様な側面から、実のある訓練を提供しています。
・報酬のある実践的な訓練</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「生産活動プログラム」
・利用者同士が意見を交換し学びあう</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「働学プログラム」
・働く姿をイメージできる</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「企業見学プログラム」など。
また、訓練中から始まり、就職後も定期面談を通して、自分の人生にしっかりと向き合うお手伝いをします。
卒業生の会「</a:t>
            </a:r>
            <a:r>
              <a:rPr kumimoji="1" lang="en-US" altLang="ja-JP" sz="1100" dirty="0">
                <a:latin typeface="メイリオ" panose="020B0604030504040204" pitchFamily="50" charset="-128"/>
                <a:ea typeface="メイリオ" panose="020B0604030504040204" pitchFamily="50" charset="-128"/>
              </a:rPr>
              <a:t>Thyme</a:t>
            </a:r>
            <a:r>
              <a:rPr kumimoji="1" lang="ja-JP" altLang="en-US" sz="1100" dirty="0">
                <a:latin typeface="メイリオ" panose="020B0604030504040204" pitchFamily="50" charset="-128"/>
                <a:ea typeface="メイリオ" panose="020B0604030504040204" pitchFamily="50" charset="-128"/>
              </a:rPr>
              <a:t>」との交流で先輩方の経験を</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聞けることも魅力です。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就労移行支援事業所きょうばし</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分野・正真会ビル　</a:t>
            </a:r>
            <a:r>
              <a:rPr kumimoji="1" lang="en-US" altLang="ja-JP" sz="900">
                <a:latin typeface="メイリオ" panose="020B0604030504040204" pitchFamily="50" charset="-128"/>
                <a:ea typeface="メイリオ" panose="020B0604030504040204" pitchFamily="50" charset="-128"/>
              </a:rPr>
              <a:t>1.2</a:t>
            </a:r>
            <a:r>
              <a:rPr kumimoji="1" lang="ja-JP" altLang="en-US" sz="900">
                <a:latin typeface="メイリオ" panose="020B0604030504040204" pitchFamily="50" charset="-128"/>
                <a:ea typeface="メイリオ" panose="020B0604030504040204" pitchFamily="50" charset="-128"/>
              </a:rPr>
              <a:t>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06-6357-7007</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kyoubashi@kind.ocn.ne.jp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・京阪・地下鉄各線「京橋駅」より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10</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大阪市都島区東野田町</a:t>
            </a:r>
            <a:r>
              <a:rPr lang="en-US" altLang="zh-TW" sz="900" b="0" i="0">
                <a:solidFill>
                  <a:srgbClr val="202124"/>
                </a:solidFill>
                <a:effectLst/>
                <a:latin typeface="メイリオ" panose="020B0604030504040204" pitchFamily="50" charset="-128"/>
                <a:ea typeface="メイリオ" panose="020B0604030504040204" pitchFamily="50" charset="-128"/>
              </a:rPr>
              <a:t>5-5-1</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08:30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a:latin typeface="メイリオ" panose="020B0604030504040204" pitchFamily="50" charset="-128"/>
                <a:ea typeface="メイリオ" panose="020B0604030504040204" pitchFamily="50" charset="-128"/>
              </a:rPr>
              <a:t>都島区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城東区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旭区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北区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東淀川区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淀川区、西淀川区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18:30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就労移行</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13</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6FE2CB5E-0FF1-471E-928A-9C694C7A15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8275" y="620334"/>
            <a:ext cx="864000" cy="864000"/>
          </a:xfrm>
          <a:prstGeom prst="rect">
            <a:avLst/>
          </a:prstGeom>
        </p:spPr>
      </p:pic>
      <p:pic>
        <p:nvPicPr>
          <p:cNvPr id="25" name="図 24" descr="部屋に備えている様々な家具&#10;&#10;低い精度で自動的に生成された説明">
            <a:extLst>
              <a:ext uri="{FF2B5EF4-FFF2-40B4-BE49-F238E27FC236}">
                <a16:creationId xmlns:a16="http://schemas.microsoft.com/office/drawing/2014/main" id="{1F942E68-3489-4F54-9CD8-99B6DA00C622}"/>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43447" y="1628959"/>
            <a:ext cx="3463200" cy="2628000"/>
          </a:xfrm>
          <a:prstGeom prst="rect">
            <a:avLst/>
          </a:prstGeom>
        </p:spPr>
      </p:pic>
      <p:pic>
        <p:nvPicPr>
          <p:cNvPr id="34" name="図 33" descr="屋内, テーブル, キッチン, 食品 が含まれている画像&#10;&#10;自動的に生成された説明">
            <a:extLst>
              <a:ext uri="{FF2B5EF4-FFF2-40B4-BE49-F238E27FC236}">
                <a16:creationId xmlns:a16="http://schemas.microsoft.com/office/drawing/2014/main" id="{C4ED22D2-4FA3-456F-A41D-9F7F4AC280E1}"/>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21789" y="5289845"/>
            <a:ext cx="2455200" cy="1684800"/>
          </a:xfrm>
          <a:prstGeom prst="rect">
            <a:avLst/>
          </a:prstGeom>
        </p:spPr>
      </p:pic>
    </p:spTree>
    <p:extLst>
      <p:ext uri="{BB962C8B-B14F-4D97-AF65-F5344CB8AC3E}">
        <p14:creationId xmlns:p14="http://schemas.microsoft.com/office/powerpoint/2010/main" val="169377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zh-TW" altLang="en-US" sz="1600" i="0">
                <a:effectLst/>
                <a:latin typeface="メイリオ" panose="020B0604030504040204" pitchFamily="50" charset="-128"/>
                <a:ea typeface="メイリオ" panose="020B0604030504040204" pitchFamily="50" charset="-128"/>
              </a:rPr>
              <a:t>生活訓練施設加光</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病院や施設での生活から地域で暮らすことを望んでいる方、家族から離れて自立をしたいと考えている方へ。「いきなり</a:t>
            </a:r>
            <a:r>
              <a:rPr kumimoji="1" lang="en-US" altLang="ja-JP" sz="1200">
                <a:latin typeface="メイリオ" panose="020B0604030504040204" pitchFamily="50" charset="-128"/>
                <a:ea typeface="メイリオ" panose="020B0604030504040204" pitchFamily="50" charset="-128"/>
              </a:rPr>
              <a:t>1</a:t>
            </a:r>
            <a:r>
              <a:rPr kumimoji="1" lang="ja-JP" altLang="en-US" sz="1200">
                <a:latin typeface="メイリオ" panose="020B0604030504040204" pitchFamily="50" charset="-128"/>
                <a:ea typeface="メイリオ" panose="020B0604030504040204" pitchFamily="50" charset="-128"/>
              </a:rPr>
              <a:t>人暮らしは不安</a:t>
            </a:r>
            <a:r>
              <a:rPr kumimoji="1" lang="en-US" altLang="ja-JP" sz="1200">
                <a:latin typeface="メイリオ" panose="020B0604030504040204" pitchFamily="50" charset="-128"/>
                <a:ea typeface="メイリオ" panose="020B0604030504040204" pitchFamily="50" charset="-128"/>
              </a:rPr>
              <a:t>…</a:t>
            </a:r>
            <a:r>
              <a:rPr kumimoji="1" lang="ja-JP" altLang="en-US" sz="1200">
                <a:latin typeface="メイリオ" panose="020B0604030504040204" pitchFamily="50" charset="-128"/>
                <a:ea typeface="メイリオ" panose="020B0604030504040204" pitchFamily="50" charset="-128"/>
              </a:rPr>
              <a:t>」「いきなり地域で暮らすのはハードルが高いな」と感じる方が、地域で暮らすための練習ができる場所です。
月２回見学会を行っていますので、まずは、お気軽にお電話ください。</a:t>
            </a:r>
            <a:endParaRPr kumimoji="1" lang="ja-JP" altLang="en-US" sz="1200" dirty="0">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踏み出せる一歩をあなたと共に</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85104"/>
          </a:xfrm>
          <a:prstGeom prst="rect">
            <a:avLst/>
          </a:prstGeom>
          <a:noFill/>
        </p:spPr>
        <p:txBody>
          <a:bodyPr wrap="square" rtlCol="0">
            <a:spAutoFit/>
          </a:bodyPr>
          <a:lstStyle/>
          <a:p>
            <a:r>
              <a:rPr kumimoji="1" lang="ja-JP" altLang="en-US" sz="1100" dirty="0">
                <a:latin typeface="メイリオ" panose="020B0604030504040204" pitchFamily="50" charset="-128"/>
                <a:ea typeface="メイリオ" panose="020B0604030504040204" pitchFamily="50" charset="-128"/>
              </a:rPr>
              <a:t>個別のニーズに応じた計画を作成し、支援を行います。
</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・「日常生活支援」生活リズムを整えながら、金銭管　　　　　</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理や家事などが自分なりにできるように支援します。
・「地域移行支援」不安なく、地域に出られるよう</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支援します。
・「相談援助」日常の中の小さな心配事、</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自分の希望などなんでもご相談ください。
入所している間に色んな事にチャレンジし、</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自信をもってもらえるようお手伝いします。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zh-TW" altLang="en-US" sz="900" i="0">
                <a:effectLst/>
                <a:latin typeface="メイリオ" panose="020B0604030504040204" pitchFamily="50" charset="-128"/>
                <a:ea typeface="メイリオ" panose="020B0604030504040204" pitchFamily="50" charset="-128"/>
              </a:rPr>
              <a:t>生活訓練施設加光</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zh-TW" altLang="en-US" sz="900">
                <a:latin typeface="メイリオ" panose="020B0604030504040204" pitchFamily="50" charset="-128"/>
                <a:ea typeface="メイリオ" panose="020B0604030504040204" pitchFamily="50" charset="-128"/>
              </a:rPr>
              <a:t>生活訓練施設加光</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06-6351-8668</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kakoh8668@shirt.ocn.ne.jp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・京阪・地下鉄各線「京橋駅」より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10</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dirty="0">
                <a:solidFill>
                  <a:srgbClr val="202124"/>
                </a:solidFill>
                <a:effectLst/>
                <a:latin typeface="メイリオ" panose="020B0604030504040204" pitchFamily="50" charset="-128"/>
                <a:ea typeface="メイリオ" panose="020B0604030504040204" pitchFamily="50" charset="-128"/>
              </a:rPr>
              <a:t>大阪市都島区東野田町</a:t>
            </a:r>
            <a:r>
              <a:rPr lang="en-US" altLang="zh-TW" sz="900" b="0" i="0" dirty="0">
                <a:solidFill>
                  <a:srgbClr val="202124"/>
                </a:solidFill>
                <a:effectLst/>
                <a:latin typeface="メイリオ" panose="020B0604030504040204" pitchFamily="50" charset="-128"/>
                <a:ea typeface="メイリオ" panose="020B0604030504040204" pitchFamily="50" charset="-128"/>
              </a:rPr>
              <a:t>5-5-16</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dirty="0">
                <a:latin typeface="メイリオ" panose="020B0604030504040204" pitchFamily="50" charset="-128"/>
                <a:ea typeface="メイリオ" panose="020B0604030504040204" pitchFamily="50" charset="-128"/>
              </a:rPr>
              <a:t>08:00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a:latin typeface="メイリオ" panose="020B0604030504040204" pitchFamily="50" charset="-128"/>
                <a:ea typeface="メイリオ" panose="020B0604030504040204" pitchFamily="50" charset="-128"/>
              </a:rPr>
              <a:t>都島区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城東区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旭区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北区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東淀川区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中央区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dirty="0">
                <a:latin typeface="メイリオ" panose="020B0604030504040204" pitchFamily="50" charset="-128"/>
                <a:ea typeface="メイリオ" panose="020B0604030504040204" pitchFamily="50" charset="-128"/>
              </a:rPr>
              <a:t>21:00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日</a:t>
            </a:r>
            <a:r>
              <a:rPr kumimoji="1" lang="en-US" altLang="ja-JP" sz="900"/>
              <a:t>, </a:t>
            </a:r>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自立訓練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短期入所</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14</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5A7DC090-662C-44F6-A665-13CD8011F9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46302" y="618724"/>
            <a:ext cx="864000" cy="864000"/>
          </a:xfrm>
          <a:prstGeom prst="rect">
            <a:avLst/>
          </a:prstGeom>
        </p:spPr>
      </p:pic>
      <p:pic>
        <p:nvPicPr>
          <p:cNvPr id="25" name="図 24" descr="寝室の一角にあるベット&#10;&#10;自動的に生成された説明">
            <a:extLst>
              <a:ext uri="{FF2B5EF4-FFF2-40B4-BE49-F238E27FC236}">
                <a16:creationId xmlns:a16="http://schemas.microsoft.com/office/drawing/2014/main" id="{8AC5E76B-5374-4A20-81DD-8F0CC3E7C5E6}"/>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43447" y="1610421"/>
            <a:ext cx="3463200" cy="2628000"/>
          </a:xfrm>
          <a:prstGeom prst="rect">
            <a:avLst/>
          </a:prstGeom>
        </p:spPr>
      </p:pic>
      <p:pic>
        <p:nvPicPr>
          <p:cNvPr id="34" name="図 33" descr="ノートパソコンを使っている男性&#10;&#10;低い精度で自動的に生成された説明">
            <a:extLst>
              <a:ext uri="{FF2B5EF4-FFF2-40B4-BE49-F238E27FC236}">
                <a16:creationId xmlns:a16="http://schemas.microsoft.com/office/drawing/2014/main" id="{FEE19009-710C-40FE-B086-85854627D7ED}"/>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36363" y="5312799"/>
            <a:ext cx="2455200" cy="1684800"/>
          </a:xfrm>
          <a:prstGeom prst="rect">
            <a:avLst/>
          </a:prstGeom>
        </p:spPr>
      </p:pic>
    </p:spTree>
    <p:extLst>
      <p:ext uri="{BB962C8B-B14F-4D97-AF65-F5344CB8AC3E}">
        <p14:creationId xmlns:p14="http://schemas.microsoft.com/office/powerpoint/2010/main" val="3082260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とどまつ園</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85241"/>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とどまつ園は創立</a:t>
            </a:r>
            <a:r>
              <a:rPr kumimoji="1" lang="en-US" altLang="ja-JP" sz="1200" dirty="0">
                <a:latin typeface="メイリオ" panose="020B0604030504040204" pitchFamily="50" charset="-128"/>
                <a:ea typeface="メイリオ" panose="020B0604030504040204" pitchFamily="50" charset="-128"/>
              </a:rPr>
              <a:t>43</a:t>
            </a:r>
            <a:r>
              <a:rPr kumimoji="1" lang="ja-JP" altLang="en-US" sz="1200" dirty="0">
                <a:latin typeface="メイリオ" panose="020B0604030504040204" pitchFamily="50" charset="-128"/>
                <a:ea typeface="メイリオ" panose="020B0604030504040204" pitchFamily="50" charset="-128"/>
              </a:rPr>
              <a:t>周年を迎えました。様々な企業からの下請け作業を中心に活動しています。利用者の方の</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働く場</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として、日々の生活の中で</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いきがい</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と</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やりがい</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を持てる場として地域に根ざして取り組んでいます。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社会経済活動の場・働く場</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69660"/>
          </a:xfrm>
          <a:prstGeom prst="rect">
            <a:avLst/>
          </a:prstGeom>
          <a:noFill/>
        </p:spPr>
        <p:txBody>
          <a:bodyPr wrap="square" rtlCol="0">
            <a:spAutoFit/>
          </a:bodyPr>
          <a:lstStyle/>
          <a:p>
            <a:r>
              <a:rPr kumimoji="1" lang="en-US" altLang="ja-JP" sz="1200">
                <a:latin typeface="メイリオ" panose="020B0604030504040204" pitchFamily="50" charset="-128"/>
                <a:ea typeface="メイリオ" panose="020B0604030504040204" pitchFamily="50" charset="-128"/>
              </a:rPr>
              <a:t>3</a:t>
            </a:r>
            <a:r>
              <a:rPr kumimoji="1" lang="ja-JP" altLang="en-US" sz="1200">
                <a:latin typeface="メイリオ" panose="020B0604030504040204" pitchFamily="50" charset="-128"/>
                <a:ea typeface="メイリオ" panose="020B0604030504040204" pitchFamily="50" charset="-128"/>
              </a:rPr>
              <a:t>つの作業部屋にわかれて、ネジの組立や製品のパック詰め・袋入れや封入作業など、様々な種類の作業に取り組んでいます。月に</a:t>
            </a:r>
            <a:r>
              <a:rPr kumimoji="1" lang="en-US" altLang="ja-JP" sz="1200">
                <a:latin typeface="メイリオ" panose="020B0604030504040204" pitchFamily="50" charset="-128"/>
                <a:ea typeface="メイリオ" panose="020B0604030504040204" pitchFamily="50" charset="-128"/>
              </a:rPr>
              <a:t>1</a:t>
            </a:r>
            <a:r>
              <a:rPr kumimoji="1" lang="ja-JP" altLang="en-US" sz="1200">
                <a:latin typeface="メイリオ" panose="020B0604030504040204" pitchFamily="50" charset="-128"/>
                <a:ea typeface="メイリオ" panose="020B0604030504040204" pitchFamily="50" charset="-128"/>
              </a:rPr>
              <a:t>度、レクリエーションなどのクラブ活動を行っている他、日帰り旅行やクリスマス会などの年中行事があります。利用者会「リーフ会」として、行事の企画やとどまつ園での活動が有意義になるための話し合いを実施しています。</a:t>
            </a:r>
            <a:endParaRPr kumimoji="1" lang="ja-JP" altLang="en-US" sz="1200" dirty="0">
              <a:latin typeface="メイリオ" panose="020B0604030504040204" pitchFamily="50" charset="-128"/>
              <a:ea typeface="メイリオ" panose="020B0604030504040204" pitchFamily="50" charset="-128"/>
            </a:endParaRP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とどまつ園</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06-6922-0500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tdmt@todomatsuen.com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大阪メトロ谷町線「都島駅」より徒歩</a:t>
            </a:r>
            <a:r>
              <a:rPr lang="en-US" altLang="ja-JP" sz="900" b="0" i="0">
                <a:effectLst/>
                <a:latin typeface="メイリオ" panose="020B0604030504040204" pitchFamily="50" charset="-128"/>
                <a:ea typeface="メイリオ" panose="020B0604030504040204" pitchFamily="50" charset="-128"/>
              </a:rPr>
              <a:t>8</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大阪市都島区都島北通２－１２－２５</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09:00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16:00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型</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15</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D74A73CC-AC7D-4A29-9FED-0976749643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731" y="620082"/>
            <a:ext cx="864000" cy="864000"/>
          </a:xfrm>
          <a:prstGeom prst="rect">
            <a:avLst/>
          </a:prstGeom>
        </p:spPr>
      </p:pic>
      <p:pic>
        <p:nvPicPr>
          <p:cNvPr id="25" name="図 24" descr="窓の外にあるテーブルと椅子&#10;&#10;中程度の精度で自動的に生成された説明">
            <a:extLst>
              <a:ext uri="{FF2B5EF4-FFF2-40B4-BE49-F238E27FC236}">
                <a16:creationId xmlns:a16="http://schemas.microsoft.com/office/drawing/2014/main" id="{ED76EB7A-7390-4257-8EF5-103695F408EE}"/>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47924" y="1621351"/>
            <a:ext cx="3463200" cy="2628000"/>
          </a:xfrm>
          <a:prstGeom prst="rect">
            <a:avLst/>
          </a:prstGeom>
        </p:spPr>
      </p:pic>
      <p:pic>
        <p:nvPicPr>
          <p:cNvPr id="34" name="図 33" descr="文字の書かれた紙&#10;&#10;中程度の精度で自動的に生成された説明">
            <a:extLst>
              <a:ext uri="{FF2B5EF4-FFF2-40B4-BE49-F238E27FC236}">
                <a16:creationId xmlns:a16="http://schemas.microsoft.com/office/drawing/2014/main" id="{1A566298-955F-4728-8287-FBF75D050C19}"/>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37909" y="5316394"/>
            <a:ext cx="2455200" cy="1684800"/>
          </a:xfrm>
          <a:prstGeom prst="rect">
            <a:avLst/>
          </a:prstGeom>
        </p:spPr>
      </p:pic>
    </p:spTree>
    <p:extLst>
      <p:ext uri="{BB962C8B-B14F-4D97-AF65-F5344CB8AC3E}">
        <p14:creationId xmlns:p14="http://schemas.microsoft.com/office/powerpoint/2010/main" val="349105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ワークセンター</a:t>
            </a:r>
            <a:r>
              <a:rPr lang="en-US" altLang="ja-JP" sz="1600" i="0">
                <a:effectLst/>
                <a:latin typeface="メイリオ" panose="020B0604030504040204" pitchFamily="50" charset="-128"/>
                <a:ea typeface="メイリオ" panose="020B0604030504040204" pitchFamily="50" charset="-128"/>
              </a:rPr>
              <a:t>JIN</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938992"/>
          </a:xfrm>
          <a:prstGeom prst="rect">
            <a:avLst/>
          </a:prstGeom>
          <a:noFill/>
        </p:spPr>
        <p:txBody>
          <a:bodyPr wrap="square" rtlCol="0">
            <a:spAutoFit/>
          </a:bodyPr>
          <a:lstStyle/>
          <a:p>
            <a:pPr>
              <a:lnSpc>
                <a:spcPts val="1600"/>
              </a:lnSpc>
            </a:pPr>
            <a:r>
              <a:rPr kumimoji="1" lang="ja-JP" altLang="en-US" sz="1200" dirty="0">
                <a:latin typeface="メイリオ" panose="020B0604030504040204" pitchFamily="50" charset="-128"/>
                <a:ea typeface="メイリオ" panose="020B0604030504040204" pitchFamily="50" charset="-128"/>
              </a:rPr>
              <a:t>ワークセンター</a:t>
            </a:r>
            <a:r>
              <a:rPr kumimoji="1" lang="en-US" altLang="ja-JP" sz="1200" dirty="0">
                <a:latin typeface="メイリオ" panose="020B0604030504040204" pitchFamily="50" charset="-128"/>
                <a:ea typeface="メイリオ" panose="020B0604030504040204" pitchFamily="50" charset="-128"/>
              </a:rPr>
              <a:t>JIN</a:t>
            </a:r>
            <a:r>
              <a:rPr kumimoji="1" lang="ja-JP" altLang="en-US" sz="1200" dirty="0">
                <a:latin typeface="メイリオ" panose="020B0604030504040204" pitchFamily="50" charset="-128"/>
                <a:ea typeface="メイリオ" panose="020B0604030504040204" pitchFamily="50" charset="-128"/>
              </a:rPr>
              <a:t>では、</a:t>
            </a:r>
            <a:endParaRPr kumimoji="1" lang="en-US" altLang="ja-JP" sz="1200" dirty="0">
              <a:latin typeface="メイリオ" panose="020B0604030504040204" pitchFamily="50" charset="-128"/>
              <a:ea typeface="メイリオ" panose="020B0604030504040204" pitchFamily="50" charset="-128"/>
            </a:endParaRPr>
          </a:p>
          <a:p>
            <a:pPr>
              <a:lnSpc>
                <a:spcPts val="1600"/>
              </a:lnSpc>
            </a:pPr>
            <a:r>
              <a:rPr kumimoji="1" lang="ja-JP" altLang="en-US" sz="1200" dirty="0">
                <a:latin typeface="メイリオ" panose="020B0604030504040204" pitchFamily="50" charset="-128"/>
                <a:ea typeface="メイリオ" panose="020B0604030504040204" pitchFamily="50" charset="-128"/>
              </a:rPr>
              <a:t>カフェと内職の仕事がある</a:t>
            </a:r>
            <a:endParaRPr kumimoji="1" lang="en-US" altLang="ja-JP" sz="1200" dirty="0">
              <a:latin typeface="メイリオ" panose="020B0604030504040204" pitchFamily="50" charset="-128"/>
              <a:ea typeface="メイリオ" panose="020B0604030504040204" pitchFamily="50" charset="-128"/>
            </a:endParaRPr>
          </a:p>
          <a:p>
            <a:pPr>
              <a:lnSpc>
                <a:spcPts val="1600"/>
              </a:lnSpc>
            </a:pPr>
            <a:r>
              <a:rPr kumimoji="1" lang="ja-JP" altLang="en-US" sz="1200" dirty="0">
                <a:latin typeface="メイリオ" panose="020B0604030504040204" pitchFamily="50" charset="-128"/>
                <a:ea typeface="メイリオ" panose="020B0604030504040204" pitchFamily="50" charset="-128"/>
              </a:rPr>
              <a:t>就労</a:t>
            </a:r>
            <a:r>
              <a:rPr kumimoji="1" lang="en-US" altLang="ja-JP" sz="1200" dirty="0">
                <a:latin typeface="メイリオ" panose="020B0604030504040204" pitchFamily="50" charset="-128"/>
                <a:ea typeface="メイリオ" panose="020B0604030504040204" pitchFamily="50" charset="-128"/>
              </a:rPr>
              <a:t>B</a:t>
            </a:r>
            <a:r>
              <a:rPr kumimoji="1" lang="ja-JP" altLang="en-US" sz="1200" dirty="0">
                <a:latin typeface="メイリオ" panose="020B0604030504040204" pitchFamily="50" charset="-128"/>
                <a:ea typeface="メイリオ" panose="020B0604030504040204" pitchFamily="50" charset="-128"/>
              </a:rPr>
              <a:t>型になります。
楽しく働きたい方や生活リズムを整えたい方が多く、個人のリズムに合わせた通所が可能です。
体験利用、見学は平日であれば、随時受け付けておりますので、お気軽にお尋ねください。</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楽しく働くことで毎日の安定を目指します！</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69660"/>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１階では、スパイスカレーを中心としたカフェを運営しております。２階では、内職が中心の仕事になります。内職の種類は、簡単な梱包の仕事、計量、裁縫、ＰＣデータ入力等内職の種類は多くあります。また、仕事だけではなく、イベントに参加して、販売の仕事をしたり、社会見学や旅行に行く事もあります。仕事だけではなく、遊ぶことも大切にしており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ワークセンター</a:t>
            </a:r>
            <a:r>
              <a:rPr lang="en-US" altLang="ja-JP" sz="900" i="0">
                <a:effectLst/>
                <a:latin typeface="メイリオ" panose="020B0604030504040204" pitchFamily="50" charset="-128"/>
                <a:ea typeface="メイリオ" panose="020B0604030504040204" pitchFamily="50" charset="-128"/>
              </a:rPr>
              <a:t>JIN</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534-0021</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パルハイツ</a:t>
            </a:r>
            <a:r>
              <a:rPr kumimoji="1" lang="en-US" altLang="ja-JP" sz="900">
                <a:latin typeface="メイリオ" panose="020B0604030504040204" pitchFamily="50" charset="-128"/>
                <a:ea typeface="メイリオ" panose="020B0604030504040204" pitchFamily="50" charset="-128"/>
              </a:rPr>
              <a:t>1F2F</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06-6180-4751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sinseikai111@gmail.com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大阪メトロ谷町線「都島駅」１番出口より徒歩２分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大阪市都島区都島本通</a:t>
            </a:r>
            <a:r>
              <a:rPr lang="en-US" altLang="zh-TW" sz="900" b="0" i="0">
                <a:solidFill>
                  <a:srgbClr val="202124"/>
                </a:solidFill>
                <a:effectLst/>
                <a:latin typeface="メイリオ" panose="020B0604030504040204" pitchFamily="50" charset="-128"/>
                <a:ea typeface="メイリオ" panose="020B0604030504040204" pitchFamily="50" charset="-128"/>
              </a:rPr>
              <a:t>3-16-3</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09:00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都島区</a:t>
            </a:r>
            <a:r>
              <a:rPr kumimoji="1" lang="en-US" altLang="ja-JP" sz="900">
                <a:latin typeface="メイリオ" panose="020B0604030504040204" pitchFamily="50" charset="-128"/>
                <a:ea typeface="メイリオ" panose="020B0604030504040204" pitchFamily="50" charset="-128"/>
              </a:rPr>
              <a:t>, </a:t>
            </a:r>
            <a:r>
              <a:rPr kumimoji="1" lang="ja-JP" altLang="en-US" sz="900">
                <a:latin typeface="メイリオ" panose="020B0604030504040204" pitchFamily="50" charset="-128"/>
                <a:ea typeface="メイリオ" panose="020B0604030504040204" pitchFamily="50" charset="-128"/>
              </a:rPr>
              <a:t>城東区</a:t>
            </a:r>
            <a:r>
              <a:rPr kumimoji="1" lang="en-US" altLang="ja-JP" sz="900">
                <a:latin typeface="メイリオ" panose="020B0604030504040204" pitchFamily="50" charset="-128"/>
                <a:ea typeface="メイリオ" panose="020B0604030504040204" pitchFamily="50" charset="-128"/>
              </a:rPr>
              <a:t>, </a:t>
            </a:r>
            <a:r>
              <a:rPr kumimoji="1" lang="ja-JP" altLang="en-US" sz="900">
                <a:latin typeface="メイリオ" panose="020B0604030504040204" pitchFamily="50" charset="-128"/>
                <a:ea typeface="メイリオ" panose="020B0604030504040204" pitchFamily="50" charset="-128"/>
              </a:rPr>
              <a:t>旭区</a:t>
            </a:r>
            <a:r>
              <a:rPr kumimoji="1" lang="en-US" altLang="ja-JP" sz="900">
                <a:latin typeface="メイリオ" panose="020B0604030504040204" pitchFamily="50" charset="-128"/>
                <a:ea typeface="メイリオ" panose="020B0604030504040204" pitchFamily="50" charset="-128"/>
              </a:rPr>
              <a:t>, </a:t>
            </a:r>
            <a:r>
              <a:rPr kumimoji="1" lang="ja-JP" altLang="en-US" sz="900">
                <a:latin typeface="メイリオ" panose="020B0604030504040204" pitchFamily="50" charset="-128"/>
                <a:ea typeface="メイリオ" panose="020B0604030504040204" pitchFamily="50" charset="-128"/>
              </a:rPr>
              <a:t>中央区</a:t>
            </a:r>
            <a:r>
              <a:rPr kumimoji="1" lang="en-US" altLang="ja-JP" sz="900">
                <a:latin typeface="メイリオ" panose="020B0604030504040204" pitchFamily="50" charset="-128"/>
                <a:ea typeface="メイリオ" panose="020B0604030504040204" pitchFamily="50" charset="-128"/>
              </a:rPr>
              <a:t>, </a:t>
            </a:r>
            <a:r>
              <a:rPr kumimoji="1" lang="ja-JP" altLang="en-US" sz="900">
                <a:latin typeface="メイリオ" panose="020B0604030504040204" pitchFamily="50" charset="-128"/>
                <a:ea typeface="メイリオ" panose="020B0604030504040204" pitchFamily="50" charset="-128"/>
              </a:rPr>
              <a:t>鶴見区</a:t>
            </a:r>
            <a:r>
              <a:rPr kumimoji="1" lang="en-US" altLang="ja-JP" sz="900">
                <a:latin typeface="メイリオ" panose="020B0604030504040204" pitchFamily="50" charset="-128"/>
                <a:ea typeface="メイリオ" panose="020B0604030504040204" pitchFamily="50" charset="-128"/>
              </a:rPr>
              <a:t>, </a:t>
            </a:r>
            <a:r>
              <a:rPr kumimoji="1" lang="ja-JP" altLang="en-US" sz="900">
                <a:latin typeface="メイリオ" panose="020B0604030504040204" pitchFamily="50" charset="-128"/>
                <a:ea typeface="メイリオ" panose="020B0604030504040204" pitchFamily="50" charset="-128"/>
              </a:rPr>
              <a:t>東大阪市</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16:00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型</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16</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839E2AEA-271B-49F2-A28F-03A55D772B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36323" y="619443"/>
            <a:ext cx="864000" cy="864000"/>
          </a:xfrm>
          <a:prstGeom prst="rect">
            <a:avLst/>
          </a:prstGeom>
        </p:spPr>
      </p:pic>
      <p:pic>
        <p:nvPicPr>
          <p:cNvPr id="25" name="図 24" descr="屋外, 建物, 駐車, ストリート が含まれている画像&#10;&#10;自動的に生成された説明">
            <a:extLst>
              <a:ext uri="{FF2B5EF4-FFF2-40B4-BE49-F238E27FC236}">
                <a16:creationId xmlns:a16="http://schemas.microsoft.com/office/drawing/2014/main" id="{416EEC6A-720F-4B44-9E53-C0E9F7C51B3D}"/>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31404" y="1621036"/>
            <a:ext cx="3463200" cy="2628000"/>
          </a:xfrm>
          <a:prstGeom prst="rect">
            <a:avLst/>
          </a:prstGeom>
        </p:spPr>
      </p:pic>
      <p:pic>
        <p:nvPicPr>
          <p:cNvPr id="34" name="図 33" descr="テーブルの上にある数種類の椅子がある部屋&#10;&#10;低い精度で自動的に生成された説明">
            <a:extLst>
              <a:ext uri="{FF2B5EF4-FFF2-40B4-BE49-F238E27FC236}">
                <a16:creationId xmlns:a16="http://schemas.microsoft.com/office/drawing/2014/main" id="{2BF4AEBD-1F82-4F97-B161-558355AD43F4}"/>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18275" y="5284483"/>
            <a:ext cx="2455200" cy="1684800"/>
          </a:xfrm>
          <a:prstGeom prst="rect">
            <a:avLst/>
          </a:prstGeom>
        </p:spPr>
      </p:pic>
    </p:spTree>
    <p:extLst>
      <p:ext uri="{BB962C8B-B14F-4D97-AF65-F5344CB8AC3E}">
        <p14:creationId xmlns:p14="http://schemas.microsoft.com/office/powerpoint/2010/main" val="802441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花の模様と文字の加工写真&#10;&#10;中程度の精度で自動的に生成された説明">
            <a:extLst>
              <a:ext uri="{FF2B5EF4-FFF2-40B4-BE49-F238E27FC236}">
                <a16:creationId xmlns:a16="http://schemas.microsoft.com/office/drawing/2014/main" id="{A11D64BF-F5EE-442A-9F37-A8E2572EE5E9}"/>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l="2017" t="183" r="85" b="18629"/>
          <a:stretch/>
        </p:blipFill>
        <p:spPr>
          <a:xfrm rot="16200000" flipV="1">
            <a:off x="312437" y="168267"/>
            <a:ext cx="6713830" cy="6377297"/>
          </a:xfrm>
          <a:prstGeom prst="rect">
            <a:avLst/>
          </a:prstGeom>
        </p:spPr>
      </p:pic>
      <p:grpSp>
        <p:nvGrpSpPr>
          <p:cNvPr id="75" name="Group 2">
            <a:extLst>
              <a:ext uri="{FF2B5EF4-FFF2-40B4-BE49-F238E27FC236}">
                <a16:creationId xmlns:a16="http://schemas.microsoft.com/office/drawing/2014/main" id="{157B6B6D-2EA6-4DD7-869C-6E44579F1752}"/>
              </a:ext>
            </a:extLst>
          </p:cNvPr>
          <p:cNvGrpSpPr/>
          <p:nvPr/>
        </p:nvGrpSpPr>
        <p:grpSpPr>
          <a:xfrm>
            <a:off x="-515023" y="-87001"/>
            <a:ext cx="995726" cy="10251808"/>
            <a:chOff x="-24938" y="76689"/>
            <a:chExt cx="855576" cy="5130550"/>
          </a:xfrm>
          <a:gradFill>
            <a:gsLst>
              <a:gs pos="0">
                <a:schemeClr val="accent2">
                  <a:lumMod val="45000"/>
                  <a:lumOff val="55000"/>
                </a:schemeClr>
              </a:gs>
              <a:gs pos="32000">
                <a:srgbClr val="FEA89C"/>
              </a:gs>
              <a:gs pos="100000">
                <a:schemeClr val="accent2">
                  <a:lumMod val="30000"/>
                  <a:lumOff val="70000"/>
                </a:schemeClr>
              </a:gs>
            </a:gsLst>
            <a:lin ang="5400000" scaled="1"/>
          </a:gradFill>
        </p:grpSpPr>
        <p:sp>
          <p:nvSpPr>
            <p:cNvPr id="76" name="Freeform 3">
              <a:extLst>
                <a:ext uri="{FF2B5EF4-FFF2-40B4-BE49-F238E27FC236}">
                  <a16:creationId xmlns:a16="http://schemas.microsoft.com/office/drawing/2014/main" id="{7990A9B3-5A38-4027-AEB3-C56C1647B133}"/>
                </a:ext>
              </a:extLst>
            </p:cNvPr>
            <p:cNvSpPr/>
            <p:nvPr/>
          </p:nvSpPr>
          <p:spPr>
            <a:xfrm>
              <a:off x="-24938" y="76689"/>
              <a:ext cx="855576" cy="5130550"/>
            </a:xfrm>
            <a:custGeom>
              <a:avLst/>
              <a:gdLst/>
              <a:ahLst/>
              <a:cxnLst/>
              <a:rect l="l" t="t" r="r" b="b"/>
              <a:pathLst>
                <a:path w="855576" h="5130550">
                  <a:moveTo>
                    <a:pt x="0" y="0"/>
                  </a:moveTo>
                  <a:lnTo>
                    <a:pt x="855576" y="0"/>
                  </a:lnTo>
                  <a:lnTo>
                    <a:pt x="855576" y="5130550"/>
                  </a:lnTo>
                  <a:lnTo>
                    <a:pt x="0" y="5130550"/>
                  </a:lnTo>
                  <a:close/>
                </a:path>
              </a:pathLst>
            </a:custGeom>
            <a:solidFill>
              <a:srgbClr val="FF9966">
                <a:alpha val="61000"/>
              </a:srgbClr>
            </a:solidFill>
          </p:spPr>
          <p:txBody>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endParaRPr lang="ja-JP" altLang="en-US" sz="1500" dirty="0"/>
            </a:p>
          </p:txBody>
        </p:sp>
      </p:grpSp>
      <p:sp>
        <p:nvSpPr>
          <p:cNvPr id="77" name="TextBox 6">
            <a:extLst>
              <a:ext uri="{FF2B5EF4-FFF2-40B4-BE49-F238E27FC236}">
                <a16:creationId xmlns:a16="http://schemas.microsoft.com/office/drawing/2014/main" id="{C82E2B88-96B3-49CC-9EAD-3C7749503055}"/>
              </a:ext>
            </a:extLst>
          </p:cNvPr>
          <p:cNvSpPr txBox="1"/>
          <p:nvPr/>
        </p:nvSpPr>
        <p:spPr>
          <a:xfrm>
            <a:off x="369000" y="380770"/>
            <a:ext cx="6255000" cy="414216"/>
          </a:xfrm>
          <a:prstGeom prst="rect">
            <a:avLst/>
          </a:prstGeom>
        </p:spPr>
        <p:txBody>
          <a:bodyPr wrap="square" lIns="0" tIns="0" rIns="0" bIns="0" rtlCol="0" anchor="t">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lnSpc>
                <a:spcPts val="2968"/>
              </a:lnSpc>
            </a:pPr>
            <a:r>
              <a:rPr lang="en-US" sz="3267" b="1" spc="177" dirty="0">
                <a:solidFill>
                  <a:srgbClr val="FEA89C"/>
                </a:solidFill>
                <a:latin typeface="メイリオ" panose="020B0604030504040204" pitchFamily="50" charset="-128"/>
                <a:ea typeface="メイリオ" panose="020B0604030504040204" pitchFamily="50" charset="-128"/>
              </a:rPr>
              <a:t>♦</a:t>
            </a:r>
            <a:r>
              <a:rPr lang="ja-JP" altLang="en-US" sz="3267" b="1" spc="177" dirty="0">
                <a:solidFill>
                  <a:srgbClr val="183B23"/>
                </a:solidFill>
                <a:latin typeface="メイリオ" panose="020B0604030504040204" pitchFamily="50" charset="-128"/>
                <a:ea typeface="メイリオ" panose="020B0604030504040204" pitchFamily="50" charset="-128"/>
              </a:rPr>
              <a:t>都島区障がい者福祉事業所</a:t>
            </a:r>
            <a:endParaRPr lang="en-US" sz="3267" b="1" spc="177" dirty="0">
              <a:solidFill>
                <a:srgbClr val="183B23"/>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B4283CB3-3124-4CA3-A4EE-33B7C359346E}"/>
              </a:ext>
            </a:extLst>
          </p:cNvPr>
          <p:cNvSpPr txBox="1"/>
          <p:nvPr/>
        </p:nvSpPr>
        <p:spPr>
          <a:xfrm>
            <a:off x="538749" y="794523"/>
            <a:ext cx="3128297" cy="9235285"/>
          </a:xfrm>
          <a:prstGeom prst="rect">
            <a:avLst/>
          </a:prstGeom>
          <a:noFill/>
        </p:spPr>
        <p:txBody>
          <a:bodyPr wrap="square">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ぷれしゃす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かるみあ事業所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生活介護たんばや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カムラック大阪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オノマトペ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株式会社和　アークスワーク・・・・・・・・・・・・</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作業所「あるくる」　　　　・・・・・・・・・・・・</a:t>
            </a:r>
          </a:p>
          <a:p>
            <a:pPr marL="311216" indent="-311216">
              <a:lnSpc>
                <a:spcPts val="1361"/>
              </a:lnSpc>
              <a:buFont typeface="+mj-lt"/>
              <a:buAutoNum type="arabicPeriod"/>
            </a:pPr>
            <a:r>
              <a:rPr lang="en-US" altLang="ja-JP" sz="817" dirty="0" err="1">
                <a:latin typeface="メイリオ" panose="020B0604030504040204" pitchFamily="50" charset="-128"/>
                <a:ea typeface="メイリオ" panose="020B0604030504040204" pitchFamily="50" charset="-128"/>
              </a:rPr>
              <a:t>Cocorport</a:t>
            </a:r>
            <a:r>
              <a:rPr lang="en-US" altLang="ja-JP" sz="817" dirty="0">
                <a:latin typeface="メイリオ" panose="020B0604030504040204" pitchFamily="50" charset="-128"/>
                <a:ea typeface="メイリオ" panose="020B0604030504040204" pitchFamily="50" charset="-128"/>
              </a:rPr>
              <a:t> </a:t>
            </a:r>
            <a:r>
              <a:rPr lang="ja-JP" altLang="en-US" sz="817" dirty="0">
                <a:latin typeface="メイリオ" panose="020B0604030504040204" pitchFamily="50" charset="-128"/>
                <a:ea typeface="メイリオ" panose="020B0604030504040204" pitchFamily="50" charset="-128"/>
              </a:rPr>
              <a:t>大阪京橋</a:t>
            </a:r>
            <a:r>
              <a:rPr lang="en-US" altLang="ja-JP" sz="817" dirty="0">
                <a:latin typeface="メイリオ" panose="020B0604030504040204" pitchFamily="50" charset="-128"/>
                <a:ea typeface="メイリオ" panose="020B0604030504040204" pitchFamily="50" charset="-128"/>
              </a:rPr>
              <a:t>Office</a:t>
            </a:r>
            <a:r>
              <a:rPr lang="ja-JP" altLang="en-US" sz="817" dirty="0">
                <a:latin typeface="メイリオ" panose="020B0604030504040204" pitchFamily="50" charset="-128"/>
                <a:ea typeface="メイリオ" panose="020B0604030504040204" pitchFamily="50" charset="-128"/>
              </a:rPr>
              <a:t>　・・・・・・・・・・・・</a:t>
            </a:r>
            <a:endParaRPr lang="en-US" altLang="ja-JP" sz="817" dirty="0">
              <a:latin typeface="メイリオ" panose="020B0604030504040204" pitchFamily="50" charset="-128"/>
              <a:ea typeface="メイリオ" panose="020B0604030504040204" pitchFamily="50" charset="-128"/>
            </a:endParaRPr>
          </a:p>
          <a:p>
            <a:pPr marL="311216" indent="-311216">
              <a:lnSpc>
                <a:spcPts val="1361"/>
              </a:lnSpc>
              <a:buFont typeface="+mj-lt"/>
              <a:buAutoNum type="arabicPeriod"/>
            </a:pPr>
            <a:r>
              <a:rPr lang="en-US" altLang="ja-JP" sz="817" dirty="0">
                <a:latin typeface="メイリオ" panose="020B0604030504040204" pitchFamily="50" charset="-128"/>
                <a:ea typeface="メイリオ" panose="020B0604030504040204" pitchFamily="50" charset="-128"/>
              </a:rPr>
              <a:t>LITALICO</a:t>
            </a:r>
            <a:r>
              <a:rPr lang="ja-JP" altLang="en-US" sz="817" dirty="0">
                <a:latin typeface="メイリオ" panose="020B0604030504040204" pitchFamily="50" charset="-128"/>
                <a:ea typeface="メイリオ" panose="020B0604030504040204" pitchFamily="50" charset="-128"/>
              </a:rPr>
              <a:t>ワークス大阪京橋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カレッジチャレンズ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ディーキャリア</a:t>
            </a:r>
            <a:r>
              <a:rPr lang="en-US" altLang="ja-JP" sz="817" dirty="0">
                <a:latin typeface="メイリオ" panose="020B0604030504040204" pitchFamily="50" charset="-128"/>
                <a:ea typeface="メイリオ" panose="020B0604030504040204" pitchFamily="50" charset="-128"/>
              </a:rPr>
              <a:t>ITEX</a:t>
            </a:r>
            <a:r>
              <a:rPr lang="ja-JP" altLang="en-US" sz="817" dirty="0">
                <a:latin typeface="メイリオ" panose="020B0604030504040204" pitchFamily="50" charset="-128"/>
                <a:ea typeface="メイリオ" panose="020B0604030504040204" pitchFamily="50" charset="-128"/>
              </a:rPr>
              <a:t>京橋オフィス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ディスエイブルド就労支援センター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就労移行支援事業所きょうばし      ・・・・・・・・・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生活訓練施設加光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とどまつ園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ワークセンター</a:t>
            </a:r>
            <a:r>
              <a:rPr lang="en-US" altLang="ja-JP" sz="817" dirty="0">
                <a:latin typeface="メイリオ" panose="020B0604030504040204" pitchFamily="50" charset="-128"/>
                <a:ea typeface="メイリオ" panose="020B0604030504040204" pitchFamily="50" charset="-128"/>
              </a:rPr>
              <a:t>JIN</a:t>
            </a:r>
            <a:r>
              <a:rPr lang="ja-JP" altLang="en-US" sz="817" dirty="0">
                <a:latin typeface="メイリオ" panose="020B0604030504040204" pitchFamily="50" charset="-128"/>
                <a:ea typeface="メイリオ" panose="020B0604030504040204" pitchFamily="50" charset="-128"/>
              </a:rPr>
              <a:t>　    　　　・・・・・・・・・・・</a:t>
            </a:r>
            <a:endParaRPr lang="en-US" altLang="ja-JP" sz="817" dirty="0">
              <a:latin typeface="メイリオ" panose="020B0604030504040204" pitchFamily="50" charset="-128"/>
              <a:ea typeface="メイリオ" panose="020B0604030504040204" pitchFamily="50" charset="-128"/>
            </a:endParaRP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社会福祉法人ゆうのゆう　デーセンター機関車・・・・</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手琴堂</a:t>
            </a:r>
            <a:r>
              <a:rPr lang="en-US" altLang="ja-JP" sz="817" dirty="0">
                <a:latin typeface="メイリオ" panose="020B0604030504040204" pitchFamily="50" charset="-128"/>
                <a:ea typeface="メイリオ" panose="020B0604030504040204" pitchFamily="50" charset="-128"/>
              </a:rPr>
              <a:t>(</a:t>
            </a:r>
            <a:r>
              <a:rPr lang="ja-JP" altLang="en-US" sz="817" dirty="0">
                <a:latin typeface="メイリオ" panose="020B0604030504040204" pitchFamily="50" charset="-128"/>
                <a:ea typeface="メイリオ" panose="020B0604030504040204" pitchFamily="50" charset="-128"/>
              </a:rPr>
              <a:t>てきんどう</a:t>
            </a:r>
            <a:r>
              <a:rPr lang="en-US" altLang="ja-JP" sz="817" dirty="0">
                <a:latin typeface="メイリオ" panose="020B0604030504040204" pitchFamily="50" charset="-128"/>
                <a:ea typeface="メイリオ" panose="020B0604030504040204" pitchFamily="50" charset="-128"/>
              </a:rPr>
              <a:t>)</a:t>
            </a:r>
            <a:r>
              <a:rPr lang="ja-JP" altLang="en-US" sz="817" dirty="0">
                <a:latin typeface="メイリオ" panose="020B0604030504040204" pitchFamily="50" charset="-128"/>
                <a:ea typeface="メイリオ" panose="020B0604030504040204" pitchFamily="50" charset="-128"/>
              </a:rPr>
              <a:t>　　　　　・・・・・・・・・・・</a:t>
            </a:r>
            <a:endParaRPr lang="en-US" altLang="ja-JP" sz="817" dirty="0">
              <a:latin typeface="メイリオ" panose="020B0604030504040204" pitchFamily="50" charset="-128"/>
              <a:ea typeface="メイリオ" panose="020B0604030504040204" pitchFamily="50" charset="-128"/>
            </a:endParaRP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生活介護エース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児童デイサービス　すまいる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きずな学園</a:t>
            </a:r>
            <a:r>
              <a:rPr lang="en-US" altLang="ja-JP" sz="817" dirty="0" err="1">
                <a:latin typeface="メイリオ" panose="020B0604030504040204" pitchFamily="50" charset="-128"/>
                <a:ea typeface="メイリオ" panose="020B0604030504040204" pitchFamily="50" charset="-128"/>
              </a:rPr>
              <a:t>LEGONKids</a:t>
            </a:r>
            <a:r>
              <a:rPr lang="ja-JP" altLang="en-US" sz="817" dirty="0">
                <a:latin typeface="メイリオ" panose="020B0604030504040204" pitchFamily="50" charset="-128"/>
                <a:ea typeface="メイリオ" panose="020B0604030504040204" pitchFamily="50" charset="-128"/>
              </a:rPr>
              <a:t>都島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うぇるふぇあナースリー都島高倉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子ロバキッズひろば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特定非営利活動法人　かえる　　　　・・・・・・・・</a:t>
            </a:r>
          </a:p>
          <a:p>
            <a:pPr marL="311216" indent="-311216">
              <a:lnSpc>
                <a:spcPts val="1361"/>
              </a:lnSpc>
              <a:buFont typeface="+mj-lt"/>
              <a:buAutoNum type="arabicPeriod"/>
            </a:pPr>
            <a:r>
              <a:rPr lang="en-US" altLang="ja-JP" sz="817" dirty="0">
                <a:latin typeface="メイリオ" panose="020B0604030504040204" pitchFamily="50" charset="-128"/>
                <a:ea typeface="メイリオ" panose="020B0604030504040204" pitchFamily="50" charset="-128"/>
              </a:rPr>
              <a:t>SAORI hands</a:t>
            </a:r>
            <a:r>
              <a:rPr lang="ja-JP" altLang="en-US" sz="817" dirty="0">
                <a:latin typeface="メイリオ" panose="020B0604030504040204" pitchFamily="50" charset="-128"/>
                <a:ea typeface="メイリオ" panose="020B0604030504040204" pitchFamily="50" charset="-128"/>
              </a:rPr>
              <a:t>　　　　　　 　　　・・・・・・・・・</a:t>
            </a:r>
            <a:endParaRPr lang="en-US" altLang="ja-JP" sz="817" dirty="0">
              <a:latin typeface="メイリオ" panose="020B0604030504040204" pitchFamily="50" charset="-128"/>
              <a:ea typeface="メイリオ" panose="020B0604030504040204" pitchFamily="50" charset="-128"/>
            </a:endParaRPr>
          </a:p>
          <a:p>
            <a:pPr marL="311216" indent="-311216">
              <a:lnSpc>
                <a:spcPts val="1361"/>
              </a:lnSpc>
              <a:buFont typeface="+mj-lt"/>
              <a:buAutoNum type="arabicPeriod"/>
            </a:pPr>
            <a:r>
              <a:rPr lang="en-US" altLang="ja-JP" sz="817" dirty="0">
                <a:latin typeface="メイリオ" panose="020B0604030504040204" pitchFamily="50" charset="-128"/>
                <a:ea typeface="メイリオ" panose="020B0604030504040204" pitchFamily="50" charset="-128"/>
              </a:rPr>
              <a:t>WONDER</a:t>
            </a:r>
            <a:r>
              <a:rPr lang="ja-JP" altLang="en-US" sz="817" dirty="0">
                <a:latin typeface="メイリオ" panose="020B0604030504040204" pitchFamily="50" charset="-128"/>
                <a:ea typeface="メイリオ" panose="020B0604030504040204" pitchFamily="50" charset="-128"/>
              </a:rPr>
              <a:t>　　　　　　　　　 　・・・・・・・・・・</a:t>
            </a:r>
            <a:endParaRPr lang="en-US" altLang="ja-JP" sz="817" dirty="0">
              <a:latin typeface="メイリオ" panose="020B0604030504040204" pitchFamily="50" charset="-128"/>
              <a:ea typeface="メイリオ" panose="020B0604030504040204" pitchFamily="50" charset="-128"/>
            </a:endParaRP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キッズスクール ピース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桜の宮ほっと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児童発達支援・放課後等デイサービスはなまる桜ノ宮</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発達支援ルーム ピースプラント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放課後等デイサービス　にじいろキッズ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放課後等デイサービス　ぴじょん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癒しの森</a:t>
            </a:r>
            <a:r>
              <a:rPr lang="en-US" altLang="ja-JP" sz="817" dirty="0">
                <a:latin typeface="メイリオ" panose="020B0604030504040204" pitchFamily="50" charset="-128"/>
                <a:ea typeface="メイリオ" panose="020B0604030504040204" pitchFamily="50" charset="-128"/>
              </a:rPr>
              <a:t>kids</a:t>
            </a:r>
            <a:r>
              <a:rPr lang="ja-JP" altLang="en-US" sz="817" dirty="0">
                <a:latin typeface="メイリオ" panose="020B0604030504040204" pitchFamily="50" charset="-128"/>
                <a:ea typeface="メイリオ" panose="020B0604030504040204" pitchFamily="50" charset="-128"/>
              </a:rPr>
              <a:t>みやこじま   ・・・・・・・・・・・・・</a:t>
            </a:r>
          </a:p>
          <a:p>
            <a:pPr marL="311216" indent="-311216">
              <a:lnSpc>
                <a:spcPts val="1361"/>
              </a:lnSpc>
              <a:buFont typeface="+mj-lt"/>
              <a:buAutoNum type="arabicPeriod"/>
            </a:pPr>
            <a:r>
              <a:rPr lang="en-US" altLang="ja-JP" sz="817" dirty="0">
                <a:latin typeface="メイリオ" panose="020B0604030504040204" pitchFamily="50" charset="-128"/>
                <a:ea typeface="メイリオ" panose="020B0604030504040204" pitchFamily="50" charset="-128"/>
              </a:rPr>
              <a:t>LITALICO</a:t>
            </a:r>
            <a:r>
              <a:rPr lang="ja-JP" altLang="en-US" sz="817" dirty="0">
                <a:latin typeface="メイリオ" panose="020B0604030504040204" pitchFamily="50" charset="-128"/>
                <a:ea typeface="メイリオ" panose="020B0604030504040204" pitchFamily="50" charset="-128"/>
              </a:rPr>
              <a:t>ジュニア京橋教室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ハビー京橋教室　　　　   　・・・・・・・・・・・・</a:t>
            </a:r>
          </a:p>
          <a:p>
            <a:pPr marL="311216" indent="-311216">
              <a:lnSpc>
                <a:spcPts val="1361"/>
              </a:lnSpc>
              <a:buFont typeface="+mj-lt"/>
              <a:buAutoNum type="arabicPeriod"/>
            </a:pPr>
            <a:r>
              <a:rPr lang="en-US" altLang="ja-JP" sz="817" dirty="0">
                <a:latin typeface="メイリオ" panose="020B0604030504040204" pitchFamily="50" charset="-128"/>
                <a:ea typeface="メイリオ" panose="020B0604030504040204" pitchFamily="50" charset="-128"/>
              </a:rPr>
              <a:t>Moe∞</a:t>
            </a:r>
            <a:r>
              <a:rPr lang="ja-JP" altLang="en-US" sz="817" dirty="0">
                <a:latin typeface="メイリオ" panose="020B0604030504040204" pitchFamily="50" charset="-128"/>
                <a:ea typeface="メイリオ" panose="020B0604030504040204" pitchFamily="50" charset="-128"/>
              </a:rPr>
              <a:t>（もえいと）～</a:t>
            </a:r>
            <a:r>
              <a:rPr lang="en-US" altLang="ja-JP" sz="817" dirty="0">
                <a:latin typeface="メイリオ" panose="020B0604030504040204" pitchFamily="50" charset="-128"/>
                <a:ea typeface="メイリオ" panose="020B0604030504040204" pitchFamily="50" charset="-128"/>
              </a:rPr>
              <a:t>THE</a:t>
            </a:r>
            <a:r>
              <a:rPr lang="ja-JP" altLang="en-US" sz="817" dirty="0">
                <a:latin typeface="メイリオ" panose="020B0604030504040204" pitchFamily="50" charset="-128"/>
                <a:ea typeface="メイリオ" panose="020B0604030504040204" pitchFamily="50" charset="-128"/>
              </a:rPr>
              <a:t>　</a:t>
            </a:r>
            <a:r>
              <a:rPr lang="en-US" altLang="ja-JP" sz="817" dirty="0">
                <a:latin typeface="メイリオ" panose="020B0604030504040204" pitchFamily="50" charset="-128"/>
                <a:ea typeface="メイリオ" panose="020B0604030504040204" pitchFamily="50" charset="-128"/>
              </a:rPr>
              <a:t>SECOND</a:t>
            </a:r>
            <a:r>
              <a:rPr lang="ja-JP" altLang="en-US" sz="817" dirty="0">
                <a:latin typeface="メイリオ" panose="020B0604030504040204" pitchFamily="50" charset="-128"/>
                <a:ea typeface="メイリオ" panose="020B0604030504040204" pitchFamily="50" charset="-128"/>
              </a:rPr>
              <a:t>～　  ・・・・・</a:t>
            </a:r>
          </a:p>
          <a:p>
            <a:pPr marL="311216" indent="-311216">
              <a:lnSpc>
                <a:spcPts val="1361"/>
              </a:lnSpc>
              <a:buFont typeface="+mj-lt"/>
              <a:buAutoNum type="arabicPeriod"/>
            </a:pPr>
            <a:r>
              <a:rPr lang="en-US" altLang="ja-JP" sz="817" dirty="0" err="1">
                <a:latin typeface="メイリオ" panose="020B0604030504040204" pitchFamily="50" charset="-128"/>
                <a:ea typeface="メイリオ" panose="020B0604030504040204" pitchFamily="50" charset="-128"/>
              </a:rPr>
              <a:t>MyStep</a:t>
            </a:r>
            <a:r>
              <a:rPr lang="ja-JP" altLang="en-US" sz="817" dirty="0">
                <a:latin typeface="メイリオ" panose="020B0604030504040204" pitchFamily="50" charset="-128"/>
                <a:ea typeface="メイリオ" panose="020B0604030504040204" pitchFamily="50" charset="-128"/>
              </a:rPr>
              <a:t>ジュニア都島教室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おおきな木都島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児童発達支援　放課後等デイサービス　</a:t>
            </a:r>
            <a:r>
              <a:rPr lang="en-US" altLang="ja-JP" sz="817" dirty="0">
                <a:latin typeface="メイリオ" panose="020B0604030504040204" pitchFamily="50" charset="-128"/>
                <a:ea typeface="メイリオ" panose="020B0604030504040204" pitchFamily="50" charset="-128"/>
              </a:rPr>
              <a:t>SUC</a:t>
            </a:r>
            <a:r>
              <a:rPr lang="ja-JP" altLang="en-US" sz="817" dirty="0">
                <a:latin typeface="メイリオ" panose="020B0604030504040204" pitchFamily="50" charset="-128"/>
                <a:ea typeface="メイリオ" panose="020B0604030504040204" pitchFamily="50" charset="-128"/>
              </a:rPr>
              <a:t>チャレンジ</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放課後等デイサービス トレインキッズ  ・・・・・・・</a:t>
            </a:r>
          </a:p>
          <a:p>
            <a:pPr marL="311216" indent="-311216">
              <a:lnSpc>
                <a:spcPts val="1361"/>
              </a:lnSpc>
              <a:buFont typeface="+mj-lt"/>
              <a:buAutoNum type="arabicPeriod"/>
            </a:pPr>
            <a:r>
              <a:rPr lang="en-US" altLang="ja-JP" sz="817" dirty="0">
                <a:latin typeface="メイリオ" panose="020B0604030504040204" pitchFamily="50" charset="-128"/>
                <a:ea typeface="メイリオ" panose="020B0604030504040204" pitchFamily="50" charset="-128"/>
              </a:rPr>
              <a:t>TSUNAGU</a:t>
            </a:r>
            <a:r>
              <a:rPr lang="ja-JP" altLang="en-US" sz="817" dirty="0">
                <a:latin typeface="メイリオ" panose="020B0604030504040204" pitchFamily="50" charset="-128"/>
                <a:ea typeface="メイリオ" panose="020B0604030504040204" pitchFamily="50" charset="-128"/>
              </a:rPr>
              <a:t>都島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ハチドリ　ノーサイド都島・・・・・・・・・・・・・</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こども発達サポートステーションそれいゆ・・・・・・</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進路支援センター</a:t>
            </a:r>
            <a:r>
              <a:rPr lang="en-US" altLang="ja-JP" sz="817" dirty="0">
                <a:latin typeface="メイリオ" panose="020B0604030504040204" pitchFamily="50" charset="-128"/>
                <a:ea typeface="メイリオ" panose="020B0604030504040204" pitchFamily="50" charset="-128"/>
              </a:rPr>
              <a:t>REN</a:t>
            </a:r>
            <a:r>
              <a:rPr lang="ja-JP" altLang="en-US" sz="817" dirty="0">
                <a:latin typeface="メイリオ" panose="020B0604030504040204" pitchFamily="50" charset="-128"/>
                <a:ea typeface="メイリオ" panose="020B0604030504040204" pitchFamily="50" charset="-128"/>
              </a:rPr>
              <a:t>・・・・・・・・・・・・・・・</a:t>
            </a:r>
            <a:endParaRPr lang="en-US" altLang="ja-JP" sz="817" dirty="0">
              <a:latin typeface="メイリオ" panose="020B0604030504040204" pitchFamily="50" charset="-128"/>
              <a:ea typeface="メイリオ" panose="020B0604030504040204" pitchFamily="50" charset="-128"/>
            </a:endParaRP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都島児童デイサービス・・・・・・・・・・・・・・・</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発達支援ルーム　ピースプラント４くみ・・・・・・・</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うぇるふぇあアカデミー都島・・・・・・・・・・・・</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ここっと。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デイサービスほっと。　　　　・・・・・・・・・・・</a:t>
            </a:r>
          </a:p>
          <a:p>
            <a:pPr marL="311216" indent="-311216">
              <a:lnSpc>
                <a:spcPts val="1361"/>
              </a:lnSpc>
              <a:buFont typeface="+mj-lt"/>
              <a:buAutoNum type="arabicPeriod"/>
            </a:pPr>
            <a:r>
              <a:rPr lang="ja-JP" altLang="en-US" sz="817" dirty="0">
                <a:latin typeface="メイリオ" panose="020B0604030504040204" pitchFamily="50" charset="-128"/>
                <a:ea typeface="メイリオ" panose="020B0604030504040204" pitchFamily="50" charset="-128"/>
              </a:rPr>
              <a:t>ショートステイエース　　　　・・・・・・・・・・・</a:t>
            </a:r>
          </a:p>
        </p:txBody>
      </p:sp>
      <p:sp>
        <p:nvSpPr>
          <p:cNvPr id="8" name="テキスト ボックス 7">
            <a:extLst>
              <a:ext uri="{FF2B5EF4-FFF2-40B4-BE49-F238E27FC236}">
                <a16:creationId xmlns:a16="http://schemas.microsoft.com/office/drawing/2014/main" id="{271F70E3-D396-4090-9D28-15B7534FFE73}"/>
              </a:ext>
            </a:extLst>
          </p:cNvPr>
          <p:cNvSpPr txBox="1"/>
          <p:nvPr/>
        </p:nvSpPr>
        <p:spPr>
          <a:xfrm>
            <a:off x="3667046" y="800872"/>
            <a:ext cx="3209298" cy="9049400"/>
          </a:xfrm>
          <a:prstGeom prst="rect">
            <a:avLst/>
          </a:prstGeom>
          <a:noFill/>
        </p:spPr>
        <p:txBody>
          <a:bodyPr wrap="square">
            <a:spAutoFit/>
          </a:bodyPr>
          <a:lstStyle/>
          <a:p>
            <a:pPr>
              <a:lnSpc>
                <a:spcPts val="1361"/>
              </a:lnSpc>
            </a:pPr>
            <a:r>
              <a:rPr lang="ja-JP" altLang="en-US" sz="800" dirty="0">
                <a:latin typeface="メイリオ" panose="020B0604030504040204" pitchFamily="50" charset="-128"/>
                <a:ea typeface="メイリオ" panose="020B0604030504040204" pitchFamily="50" charset="-128"/>
              </a:rPr>
              <a:t>就労継続支援</a:t>
            </a: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型</a:t>
            </a:r>
          </a:p>
          <a:p>
            <a:pPr>
              <a:lnSpc>
                <a:spcPts val="1361"/>
              </a:lnSpc>
            </a:pPr>
            <a:r>
              <a:rPr lang="ja-JP" altLang="en-US" sz="800" dirty="0">
                <a:latin typeface="メイリオ" panose="020B0604030504040204" pitchFamily="50" charset="-128"/>
                <a:ea typeface="メイリオ" panose="020B0604030504040204" pitchFamily="50" charset="-128"/>
              </a:rPr>
              <a:t>就労継続支援</a:t>
            </a: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型</a:t>
            </a:r>
          </a:p>
          <a:p>
            <a:pPr>
              <a:lnSpc>
                <a:spcPts val="1361"/>
              </a:lnSpc>
            </a:pPr>
            <a:r>
              <a:rPr lang="ja-JP" altLang="en-US" sz="800" dirty="0">
                <a:latin typeface="メイリオ" panose="020B0604030504040204" pitchFamily="50" charset="-128"/>
                <a:ea typeface="メイリオ" panose="020B0604030504040204" pitchFamily="50" charset="-128"/>
              </a:rPr>
              <a:t>生活介護</a:t>
            </a:r>
          </a:p>
          <a:p>
            <a:pPr>
              <a:lnSpc>
                <a:spcPts val="1361"/>
              </a:lnSpc>
            </a:pPr>
            <a:r>
              <a:rPr lang="ja-JP" altLang="en-US" sz="800" dirty="0">
                <a:latin typeface="メイリオ" panose="020B0604030504040204" pitchFamily="50" charset="-128"/>
                <a:ea typeface="メイリオ" panose="020B0604030504040204" pitchFamily="50" charset="-128"/>
              </a:rPr>
              <a:t>就労継続支援</a:t>
            </a: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型</a:t>
            </a:r>
          </a:p>
          <a:p>
            <a:pPr>
              <a:lnSpc>
                <a:spcPts val="1361"/>
              </a:lnSpc>
            </a:pPr>
            <a:r>
              <a:rPr lang="ja-JP" altLang="en-US" sz="800" dirty="0">
                <a:latin typeface="メイリオ" panose="020B0604030504040204" pitchFamily="50" charset="-128"/>
                <a:ea typeface="メイリオ" panose="020B0604030504040204" pitchFamily="50" charset="-128"/>
              </a:rPr>
              <a:t>就労継続支援</a:t>
            </a: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型</a:t>
            </a:r>
          </a:p>
          <a:p>
            <a:pPr>
              <a:lnSpc>
                <a:spcPts val="1361"/>
              </a:lnSpc>
            </a:pPr>
            <a:r>
              <a:rPr lang="ja-JP" altLang="en-US" sz="800" dirty="0">
                <a:latin typeface="メイリオ" panose="020B0604030504040204" pitchFamily="50" charset="-128"/>
                <a:ea typeface="メイリオ" panose="020B0604030504040204" pitchFamily="50" charset="-128"/>
              </a:rPr>
              <a:t>就労継続支援</a:t>
            </a: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型</a:t>
            </a:r>
          </a:p>
          <a:p>
            <a:pPr>
              <a:lnSpc>
                <a:spcPts val="1361"/>
              </a:lnSpc>
            </a:pPr>
            <a:r>
              <a:rPr lang="ja-JP" altLang="en-US" sz="800" dirty="0">
                <a:latin typeface="メイリオ" panose="020B0604030504040204" pitchFamily="50" charset="-128"/>
                <a:ea typeface="メイリオ" panose="020B0604030504040204" pitchFamily="50" charset="-128"/>
              </a:rPr>
              <a:t>生活介護</a:t>
            </a:r>
          </a:p>
          <a:p>
            <a:pPr>
              <a:lnSpc>
                <a:spcPts val="1361"/>
              </a:lnSpc>
            </a:pPr>
            <a:r>
              <a:rPr lang="ja-JP" altLang="en-US" sz="800" dirty="0">
                <a:latin typeface="メイリオ" panose="020B0604030504040204" pitchFamily="50" charset="-128"/>
                <a:ea typeface="メイリオ" panose="020B0604030504040204" pitchFamily="50" charset="-128"/>
              </a:rPr>
              <a:t>就労移行支援</a:t>
            </a:r>
          </a:p>
          <a:p>
            <a:pPr>
              <a:lnSpc>
                <a:spcPts val="1361"/>
              </a:lnSpc>
            </a:pPr>
            <a:r>
              <a:rPr lang="ja-JP" altLang="en-US" sz="800" dirty="0">
                <a:latin typeface="メイリオ" panose="020B0604030504040204" pitchFamily="50" charset="-128"/>
                <a:ea typeface="メイリオ" panose="020B0604030504040204" pitchFamily="50" charset="-128"/>
              </a:rPr>
              <a:t>就労移行支援</a:t>
            </a:r>
          </a:p>
          <a:p>
            <a:pPr>
              <a:lnSpc>
                <a:spcPts val="1361"/>
              </a:lnSpc>
            </a:pPr>
            <a:r>
              <a:rPr lang="ja-JP" altLang="en-US" sz="800" dirty="0">
                <a:latin typeface="メイリオ" panose="020B0604030504040204" pitchFamily="50" charset="-128"/>
                <a:ea typeface="メイリオ" panose="020B0604030504040204" pitchFamily="50" charset="-128"/>
              </a:rPr>
              <a:t>就労移行支援</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就労継続支援</a:t>
            </a:r>
            <a:r>
              <a:rPr lang="en-US" altLang="ja-JP" sz="800" dirty="0">
                <a:latin typeface="メイリオ" panose="020B0604030504040204" pitchFamily="50" charset="-128"/>
                <a:ea typeface="メイリオ" panose="020B0604030504040204" pitchFamily="50" charset="-128"/>
              </a:rPr>
              <a:t>A</a:t>
            </a:r>
            <a:r>
              <a:rPr lang="ja-JP" altLang="en-US" sz="800" dirty="0">
                <a:latin typeface="メイリオ" panose="020B0604030504040204" pitchFamily="50" charset="-128"/>
                <a:ea typeface="メイリオ" panose="020B0604030504040204" pitchFamily="50" charset="-128"/>
              </a:rPr>
              <a:t>型</a:t>
            </a:r>
          </a:p>
          <a:p>
            <a:pPr>
              <a:lnSpc>
                <a:spcPts val="1361"/>
              </a:lnSpc>
            </a:pPr>
            <a:r>
              <a:rPr lang="ja-JP" altLang="en-US" sz="800" dirty="0">
                <a:latin typeface="メイリオ" panose="020B0604030504040204" pitchFamily="50" charset="-128"/>
                <a:ea typeface="メイリオ" panose="020B0604030504040204" pitchFamily="50" charset="-128"/>
              </a:rPr>
              <a:t>就労移行支援</a:t>
            </a:r>
          </a:p>
          <a:p>
            <a:pPr>
              <a:lnSpc>
                <a:spcPts val="1361"/>
              </a:lnSpc>
            </a:pPr>
            <a:r>
              <a:rPr lang="ja-JP" altLang="en-US" sz="800" dirty="0">
                <a:latin typeface="メイリオ" panose="020B0604030504040204" pitchFamily="50" charset="-128"/>
                <a:ea typeface="メイリオ" panose="020B0604030504040204" pitchFamily="50" charset="-128"/>
              </a:rPr>
              <a:t>自立訓練</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就労移行支援</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就労継続支援</a:t>
            </a: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型</a:t>
            </a:r>
          </a:p>
          <a:p>
            <a:pPr>
              <a:lnSpc>
                <a:spcPts val="1361"/>
              </a:lnSpc>
            </a:pPr>
            <a:r>
              <a:rPr lang="ja-JP" altLang="en-US" sz="800" dirty="0">
                <a:latin typeface="メイリオ" panose="020B0604030504040204" pitchFamily="50" charset="-128"/>
                <a:ea typeface="メイリオ" panose="020B0604030504040204" pitchFamily="50" charset="-128"/>
              </a:rPr>
              <a:t>就労移行支援</a:t>
            </a:r>
          </a:p>
          <a:p>
            <a:pPr>
              <a:lnSpc>
                <a:spcPts val="1361"/>
              </a:lnSpc>
            </a:pPr>
            <a:r>
              <a:rPr lang="ja-JP" altLang="en-US" sz="800" dirty="0">
                <a:latin typeface="メイリオ" panose="020B0604030504040204" pitchFamily="50" charset="-128"/>
                <a:ea typeface="メイリオ" panose="020B0604030504040204" pitchFamily="50" charset="-128"/>
              </a:rPr>
              <a:t>自立訓練</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短期入所</a:t>
            </a:r>
            <a:r>
              <a:rPr lang="en-US" altLang="ja-JP" sz="800" dirty="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ショートステイ</a:t>
            </a:r>
            <a:r>
              <a:rPr lang="en-US" altLang="ja-JP" sz="800" dirty="0">
                <a:latin typeface="メイリオ" panose="020B0604030504040204" pitchFamily="50" charset="-128"/>
                <a:ea typeface="メイリオ" panose="020B0604030504040204" pitchFamily="50" charset="-128"/>
              </a:rPr>
              <a:t>)</a:t>
            </a:r>
          </a:p>
          <a:p>
            <a:pPr>
              <a:lnSpc>
                <a:spcPts val="1361"/>
              </a:lnSpc>
            </a:pPr>
            <a:r>
              <a:rPr lang="ja-JP" altLang="en-US" sz="800" dirty="0">
                <a:latin typeface="メイリオ" panose="020B0604030504040204" pitchFamily="50" charset="-128"/>
                <a:ea typeface="メイリオ" panose="020B0604030504040204" pitchFamily="50" charset="-128"/>
              </a:rPr>
              <a:t>就労継続支援</a:t>
            </a: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型</a:t>
            </a:r>
          </a:p>
          <a:p>
            <a:pPr>
              <a:lnSpc>
                <a:spcPts val="1361"/>
              </a:lnSpc>
            </a:pPr>
            <a:r>
              <a:rPr lang="ja-JP" altLang="en-US" sz="800" dirty="0">
                <a:latin typeface="メイリオ" panose="020B0604030504040204" pitchFamily="50" charset="-128"/>
                <a:ea typeface="メイリオ" panose="020B0604030504040204" pitchFamily="50" charset="-128"/>
              </a:rPr>
              <a:t>就労継続支援</a:t>
            </a: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型</a:t>
            </a:r>
          </a:p>
          <a:p>
            <a:pPr>
              <a:lnSpc>
                <a:spcPts val="1361"/>
              </a:lnSpc>
            </a:pPr>
            <a:r>
              <a:rPr lang="ja-JP" altLang="en-US" sz="800" dirty="0">
                <a:latin typeface="メイリオ" panose="020B0604030504040204" pitchFamily="50" charset="-128"/>
                <a:ea typeface="メイリオ" panose="020B0604030504040204" pitchFamily="50" charset="-128"/>
              </a:rPr>
              <a:t>生活介護</a:t>
            </a:r>
          </a:p>
          <a:p>
            <a:pPr>
              <a:lnSpc>
                <a:spcPts val="1361"/>
              </a:lnSpc>
            </a:pPr>
            <a:r>
              <a:rPr lang="ja-JP" altLang="en-US" sz="800" dirty="0">
                <a:latin typeface="メイリオ" panose="020B0604030504040204" pitchFamily="50" charset="-128"/>
                <a:ea typeface="メイリオ" panose="020B0604030504040204" pitchFamily="50" charset="-128"/>
              </a:rPr>
              <a:t>就労継続支援</a:t>
            </a: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型</a:t>
            </a:r>
          </a:p>
          <a:p>
            <a:pPr>
              <a:lnSpc>
                <a:spcPts val="1361"/>
              </a:lnSpc>
            </a:pPr>
            <a:r>
              <a:rPr lang="ja-JP" altLang="en-US" sz="800" dirty="0">
                <a:latin typeface="メイリオ" panose="020B0604030504040204" pitchFamily="50" charset="-128"/>
                <a:ea typeface="メイリオ" panose="020B0604030504040204" pitchFamily="50" charset="-128"/>
              </a:rPr>
              <a:t>生活介護</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保育所等訪問支援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児童発達支援</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保育所等訪問支援</a:t>
            </a:r>
          </a:p>
          <a:p>
            <a:pPr>
              <a:lnSpc>
                <a:spcPts val="1361"/>
              </a:lnSpc>
            </a:pPr>
            <a:r>
              <a:rPr lang="ja-JP" altLang="en-US" sz="800" dirty="0">
                <a:latin typeface="メイリオ" panose="020B0604030504040204" pitchFamily="50" charset="-128"/>
                <a:ea typeface="メイリオ" panose="020B0604030504040204" pitchFamily="50" charset="-128"/>
              </a:rPr>
              <a:t>生活介護</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生活介護</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就労継続支援</a:t>
            </a: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型</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児童発達支援</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保育所等訪問支援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保育所等訪問支援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保育所等訪問支援</a:t>
            </a:r>
          </a:p>
          <a:p>
            <a:pPr>
              <a:lnSpc>
                <a:spcPts val="1361"/>
              </a:lnSpc>
            </a:pP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児童発達支援</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保育所等訪問支援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放課後等デイサービス</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児童発達支援</a:t>
            </a:r>
          </a:p>
          <a:p>
            <a:pPr>
              <a:lnSpc>
                <a:spcPts val="1361"/>
              </a:lnSpc>
            </a:pPr>
            <a:r>
              <a:rPr lang="ja-JP" altLang="en-US" sz="800" dirty="0">
                <a:latin typeface="メイリオ" panose="020B0604030504040204" pitchFamily="50" charset="-128"/>
                <a:ea typeface="メイリオ" panose="020B0604030504040204" pitchFamily="50" charset="-128"/>
              </a:rPr>
              <a:t>生活介護</a:t>
            </a:r>
            <a:r>
              <a:rPr lang="en-US" altLang="ja-JP" sz="800" dirty="0">
                <a:latin typeface="メイリオ" panose="020B0604030504040204" pitchFamily="50" charset="-128"/>
                <a:ea typeface="メイリオ" panose="020B0604030504040204" pitchFamily="50" charset="-128"/>
              </a:rPr>
              <a:t>, </a:t>
            </a:r>
            <a:r>
              <a:rPr lang="ja-JP" altLang="en-US" sz="800" dirty="0">
                <a:latin typeface="メイリオ" panose="020B0604030504040204" pitchFamily="50" charset="-128"/>
                <a:ea typeface="メイリオ" panose="020B0604030504040204" pitchFamily="50" charset="-128"/>
              </a:rPr>
              <a:t>放課後等デイサービス</a:t>
            </a:r>
          </a:p>
          <a:p>
            <a:pPr>
              <a:lnSpc>
                <a:spcPts val="1361"/>
              </a:lnSpc>
            </a:pPr>
            <a:r>
              <a:rPr lang="ja-JP" altLang="en-US" sz="800" dirty="0">
                <a:latin typeface="メイリオ" panose="020B0604030504040204" pitchFamily="50" charset="-128"/>
                <a:ea typeface="メイリオ" panose="020B0604030504040204" pitchFamily="50" charset="-128"/>
              </a:rPr>
              <a:t>短期入所</a:t>
            </a:r>
            <a:r>
              <a:rPr lang="en-US" altLang="ja-JP" sz="800" dirty="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ショートステイ</a:t>
            </a:r>
            <a:r>
              <a:rPr lang="en-US" altLang="ja-JP" sz="8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199443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社会福祉法人ゆうのゆう　デーセンター機関車</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62158"/>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デーセンター機関車では、学校で行っていた朝礼や送迎などを引き続き行い、入浴や様々な活動をしています。現状難しくなっている遠方の外出も可能になれば積極的に実施します。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快適に生活する中で、彩りも加えます</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31243"/>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デーセンター機関車では、ビー玉を使ってアートを施し、様々な自主製品づくりに励んでいます。箸袋やメモ帳、エコバッグなども作成しています。
各利用者さんが楽しいと思える事も、スタッフと共に考えて見つけ出し、例えば、映画評論会や絵本の読み聞かせといった活動も行っています。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369332"/>
          </a:xfrm>
          <a:prstGeom prst="rect">
            <a:avLst/>
          </a:prstGeom>
          <a:noFill/>
        </p:spPr>
        <p:txBody>
          <a:bodyPr wrap="square" rtlCol="0">
            <a:spAutoFit/>
          </a:bodyPr>
          <a:lstStyle/>
          <a:p>
            <a:r>
              <a:rPr lang="ja-JP" altLang="en-US" sz="900" i="0" dirty="0">
                <a:effectLst/>
                <a:latin typeface="メイリオ" panose="020B0604030504040204" pitchFamily="50" charset="-128"/>
                <a:ea typeface="メイリオ" panose="020B0604030504040204" pitchFamily="50" charset="-128"/>
              </a:rPr>
              <a:t>社会福祉法人ゆうのゆう　</a:t>
            </a:r>
            <a:endParaRPr lang="en-US" altLang="ja-JP" sz="900" i="0" dirty="0">
              <a:effectLst/>
              <a:latin typeface="メイリオ" panose="020B0604030504040204" pitchFamily="50" charset="-128"/>
              <a:ea typeface="メイリオ" panose="020B0604030504040204" pitchFamily="50" charset="-128"/>
            </a:endParaRPr>
          </a:p>
          <a:p>
            <a:r>
              <a:rPr lang="ja-JP" altLang="en-US" sz="900" i="0" dirty="0">
                <a:effectLst/>
                <a:latin typeface="メイリオ" panose="020B0604030504040204" pitchFamily="50" charset="-128"/>
                <a:ea typeface="メイリオ" panose="020B0604030504040204" pitchFamily="50" charset="-128"/>
              </a:rPr>
              <a:t>　　　デーセンター機関車</a:t>
            </a: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534-0023</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hidden="1">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06-6925-5521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hidden="1">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dirty="0">
                <a:latin typeface="メイリオ" panose="020B0604030504040204" pitchFamily="50" charset="-128"/>
                <a:ea typeface="メイリオ" panose="020B0604030504040204" pitchFamily="50" charset="-128"/>
              </a:rPr>
              <a:t>sinseikai111@gmail.com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京橋駅</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大阪市都島区都島南通</a:t>
            </a:r>
            <a:r>
              <a:rPr lang="en-US" altLang="zh-TW" sz="900" b="0" i="0">
                <a:solidFill>
                  <a:srgbClr val="202124"/>
                </a:solidFill>
                <a:effectLst/>
                <a:latin typeface="メイリオ" panose="020B0604030504040204" pitchFamily="50" charset="-128"/>
                <a:ea typeface="メイリオ" panose="020B0604030504040204" pitchFamily="50" charset="-128"/>
              </a:rPr>
              <a:t>2-1-64</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08:30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r>
              <a:rPr kumimoji="1" lang="en-US" altLang="zh-CN" sz="900" dirty="0">
                <a:latin typeface="メイリオ" panose="020B0604030504040204" pitchFamily="50" charset="-128"/>
                <a:ea typeface="メイリオ" panose="020B0604030504040204" pitchFamily="50" charset="-128"/>
              </a:rPr>
              <a:t>, </a:t>
            </a:r>
          </a:p>
          <a:p>
            <a:r>
              <a:rPr kumimoji="1" lang="zh-CN" altLang="en-US" sz="900" dirty="0">
                <a:latin typeface="メイリオ" panose="020B0604030504040204" pitchFamily="50" charset="-128"/>
                <a:ea typeface="メイリオ" panose="020B0604030504040204" pitchFamily="50" charset="-128"/>
              </a:rPr>
              <a:t>東淀川区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中央区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17:30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zh-TW" altLang="en-US" sz="900" b="0" i="0">
                <a:effectLst/>
                <a:latin typeface="メイリオ" panose="020B0604030504040204" pitchFamily="50" charset="-128"/>
                <a:ea typeface="メイリオ" panose="020B0604030504040204" pitchFamily="50" charset="-128"/>
              </a:rPr>
              <a:t>地下鉄長堀鶴見緑地線　京橋駅</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生活介護</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hidden="1">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17</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建物, 屋外, 道路, ストリート が含まれている画像&#10;&#10;自動的に生成された説明">
            <a:extLst>
              <a:ext uri="{FF2B5EF4-FFF2-40B4-BE49-F238E27FC236}">
                <a16:creationId xmlns:a16="http://schemas.microsoft.com/office/drawing/2014/main" id="{AB9E8E60-D00E-4898-A739-FD6456B4812A}"/>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943447" y="1625925"/>
            <a:ext cx="3463200" cy="2628000"/>
          </a:xfrm>
          <a:prstGeom prst="rect">
            <a:avLst/>
          </a:prstGeom>
        </p:spPr>
      </p:pic>
      <p:pic>
        <p:nvPicPr>
          <p:cNvPr id="25" name="図 24" descr="屋内, 人, 座る, テーブル が含まれている画像&#10;&#10;自動的に生成された説明">
            <a:extLst>
              <a:ext uri="{FF2B5EF4-FFF2-40B4-BE49-F238E27FC236}">
                <a16:creationId xmlns:a16="http://schemas.microsoft.com/office/drawing/2014/main" id="{E75BB7F8-2514-4F67-96C9-3FA0EEC05005}"/>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18275" y="5294728"/>
            <a:ext cx="2455200" cy="1684800"/>
          </a:xfrm>
          <a:prstGeom prst="rect">
            <a:avLst/>
          </a:prstGeom>
        </p:spPr>
      </p:pic>
      <p:pic>
        <p:nvPicPr>
          <p:cNvPr id="12" name="図 11" descr="QR コード&#10;&#10;自動的に生成された説明">
            <a:extLst>
              <a:ext uri="{FF2B5EF4-FFF2-40B4-BE49-F238E27FC236}">
                <a16:creationId xmlns:a16="http://schemas.microsoft.com/office/drawing/2014/main" id="{214E1897-07C6-4AE9-BA9F-CB48A985D79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731" y="620082"/>
            <a:ext cx="864000" cy="864000"/>
          </a:xfrm>
          <a:prstGeom prst="rect">
            <a:avLst/>
          </a:prstGeom>
        </p:spPr>
      </p:pic>
    </p:spTree>
    <p:extLst>
      <p:ext uri="{BB962C8B-B14F-4D97-AF65-F5344CB8AC3E}">
        <p14:creationId xmlns:p14="http://schemas.microsoft.com/office/powerpoint/2010/main" val="763409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手琴堂</a:t>
            </a:r>
            <a:r>
              <a:rPr lang="en-US" altLang="ja-JP" sz="1600" i="0">
                <a:effectLst/>
                <a:latin typeface="メイリオ" panose="020B0604030504040204" pitchFamily="50" charset="-128"/>
                <a:ea typeface="メイリオ" panose="020B0604030504040204" pitchFamily="50" charset="-128"/>
              </a:rPr>
              <a:t>(</a:t>
            </a:r>
            <a:r>
              <a:rPr lang="ja-JP" altLang="en-US" sz="1600" i="0">
                <a:effectLst/>
                <a:latin typeface="メイリオ" panose="020B0604030504040204" pitchFamily="50" charset="-128"/>
                <a:ea typeface="メイリオ" panose="020B0604030504040204" pitchFamily="50" charset="-128"/>
              </a:rPr>
              <a:t>てきんどう</a:t>
            </a:r>
            <a:r>
              <a:rPr lang="en-US" altLang="ja-JP" sz="1600" i="0">
                <a:effectLst/>
                <a:latin typeface="メイリオ" panose="020B0604030504040204" pitchFamily="50" charset="-128"/>
                <a:ea typeface="メイリオ" panose="020B0604030504040204" pitchFamily="50" charset="-128"/>
              </a:rPr>
              <a:t>)</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85241"/>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まずは見学に来ませんか？
日中活動の場として、規則正しい生活のきっかけに、ゆったりとしたスペースで一緒に</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活動しましょう。
見学や軽作業体験は随時、</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受け付けております！
お気軽にお問い合わせください。</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日中活動の場の提供</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28624"/>
          </a:xfrm>
          <a:prstGeom prst="rect">
            <a:avLst/>
          </a:prstGeom>
          <a:noFill/>
        </p:spPr>
        <p:txBody>
          <a:bodyPr wrap="square" rtlCol="0">
            <a:spAutoFit/>
          </a:bodyPr>
          <a:lstStyle/>
          <a:p>
            <a:pPr>
              <a:lnSpc>
                <a:spcPts val="1600"/>
              </a:lnSpc>
            </a:pPr>
            <a:r>
              <a:rPr kumimoji="1" lang="ja-JP" altLang="en-US" sz="1200" dirty="0">
                <a:latin typeface="メイリオ" panose="020B0604030504040204" pitchFamily="50" charset="-128"/>
                <a:ea typeface="メイリオ" panose="020B0604030504040204" pitchFamily="50" charset="-128"/>
              </a:rPr>
              <a:t>住み慣れた地域での生活において基本となる</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規則正しい生活リズム</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を図るため、まずは自宅から一歩外に出かける</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きっかけ</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づくりのため、無理のないペースで活動してもらえます。
主な活動は、地元企業等からの請負軽作業が</a:t>
            </a:r>
            <a:endParaRPr kumimoji="1" lang="en-US" altLang="ja-JP" sz="1200" dirty="0">
              <a:latin typeface="メイリオ" panose="020B0604030504040204" pitchFamily="50" charset="-128"/>
              <a:ea typeface="メイリオ" panose="020B0604030504040204" pitchFamily="50" charset="-128"/>
            </a:endParaRPr>
          </a:p>
          <a:p>
            <a:pPr>
              <a:lnSpc>
                <a:spcPts val="1600"/>
              </a:lnSpc>
            </a:pPr>
            <a:r>
              <a:rPr kumimoji="1" lang="ja-JP" altLang="en-US" sz="1200" dirty="0">
                <a:latin typeface="メイリオ" panose="020B0604030504040204" pitchFamily="50" charset="-128"/>
                <a:ea typeface="メイリオ" panose="020B0604030504040204" pitchFamily="50" charset="-128"/>
              </a:rPr>
              <a:t>中心で、食事会などのレクリエーション活動も</a:t>
            </a:r>
            <a:endParaRPr kumimoji="1" lang="en-US" altLang="ja-JP" sz="1200" dirty="0">
              <a:latin typeface="メイリオ" panose="020B0604030504040204" pitchFamily="50" charset="-128"/>
              <a:ea typeface="メイリオ" panose="020B0604030504040204" pitchFamily="50" charset="-128"/>
            </a:endParaRPr>
          </a:p>
          <a:p>
            <a:pPr>
              <a:lnSpc>
                <a:spcPts val="1600"/>
              </a:lnSpc>
            </a:pPr>
            <a:r>
              <a:rPr kumimoji="1" lang="ja-JP" altLang="en-US" sz="1200" dirty="0">
                <a:latin typeface="メイリオ" panose="020B0604030504040204" pitchFamily="50" charset="-128"/>
                <a:ea typeface="メイリオ" panose="020B0604030504040204" pitchFamily="50" charset="-128"/>
              </a:rPr>
              <a:t>定期的に実施しています。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手琴堂</a:t>
            </a:r>
            <a:r>
              <a:rPr lang="en-US" altLang="ja-JP" sz="900" i="0">
                <a:effectLst/>
                <a:latin typeface="メイリオ" panose="020B0604030504040204" pitchFamily="50" charset="-128"/>
                <a:ea typeface="メイリオ" panose="020B0604030504040204" pitchFamily="50" charset="-128"/>
              </a:rPr>
              <a:t>(</a:t>
            </a:r>
            <a:r>
              <a:rPr lang="ja-JP" altLang="en-US" sz="900" i="0">
                <a:effectLst/>
                <a:latin typeface="メイリオ" panose="020B0604030504040204" pitchFamily="50" charset="-128"/>
                <a:ea typeface="メイリオ" panose="020B0604030504040204" pitchFamily="50" charset="-128"/>
              </a:rPr>
              <a:t>てきんどう</a:t>
            </a:r>
            <a:r>
              <a:rPr lang="en-US" altLang="ja-JP" sz="900" i="0">
                <a:effectLst/>
                <a:latin typeface="メイリオ" panose="020B0604030504040204" pitchFamily="50" charset="-128"/>
                <a:ea typeface="メイリオ" panose="020B0604030504040204" pitchFamily="50" charset="-128"/>
              </a:rPr>
              <a:t>)</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534-0023</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06-6922-3638</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tekindo@leto.eonet.ne.jp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環状線　桜ノ宮駅東口から徒歩約</a:t>
            </a:r>
            <a:r>
              <a:rPr lang="en-US" altLang="ja-JP" sz="900" b="0" i="0">
                <a:effectLst/>
                <a:latin typeface="メイリオ" panose="020B0604030504040204" pitchFamily="50" charset="-128"/>
                <a:ea typeface="メイリオ" panose="020B0604030504040204" pitchFamily="50" charset="-128"/>
              </a:rPr>
              <a:t>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大阪市都島区都島南通</a:t>
            </a:r>
            <a:r>
              <a:rPr lang="en-US" altLang="zh-TW" sz="900" b="0" i="0">
                <a:solidFill>
                  <a:srgbClr val="202124"/>
                </a:solidFill>
                <a:effectLst/>
                <a:latin typeface="メイリオ" panose="020B0604030504040204" pitchFamily="50" charset="-128"/>
                <a:ea typeface="メイリオ" panose="020B0604030504040204" pitchFamily="50" charset="-128"/>
              </a:rPr>
              <a:t>1‐9‐21</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城東区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旭区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都島区内</a:t>
            </a:r>
            <a:endParaRPr kumimoji="1" lang="en-US" altLang="ja-JP" sz="900" dirty="0">
              <a:latin typeface="メイリオ" panose="020B0604030504040204" pitchFamily="50" charset="-128"/>
              <a:ea typeface="メイリオ" panose="020B0604030504040204" pitchFamily="50" charset="-128"/>
            </a:endParaRPr>
          </a:p>
          <a:p>
            <a:r>
              <a:rPr kumimoji="1" lang="ja-JP" altLang="en-US" sz="900" dirty="0">
                <a:latin typeface="メイリオ" panose="020B0604030504040204" pitchFamily="50" charset="-128"/>
                <a:ea typeface="メイリオ" panose="020B0604030504040204" pitchFamily="50" charset="-128"/>
              </a:rPr>
              <a:t>及びその近隣区（応相談）</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15:00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　都島駅から南へ徒歩約</a:t>
            </a:r>
            <a:r>
              <a:rPr lang="en-US" altLang="ja-JP" sz="900" b="0" i="0">
                <a:effectLst/>
                <a:latin typeface="メイリオ" panose="020B0604030504040204" pitchFamily="50" charset="-128"/>
                <a:ea typeface="メイリオ" panose="020B0604030504040204" pitchFamily="50" charset="-128"/>
              </a:rPr>
              <a:t>10</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型</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18</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89796450-2654-4B7B-82D6-4AD5DA6604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42647" y="614848"/>
            <a:ext cx="864000" cy="864000"/>
          </a:xfrm>
          <a:prstGeom prst="rect">
            <a:avLst/>
          </a:prstGeom>
        </p:spPr>
      </p:pic>
      <p:pic>
        <p:nvPicPr>
          <p:cNvPr id="34" name="図 33" descr="テーブル, デスク が含まれている画像&#10;&#10;自動的に生成された説明">
            <a:extLst>
              <a:ext uri="{FF2B5EF4-FFF2-40B4-BE49-F238E27FC236}">
                <a16:creationId xmlns:a16="http://schemas.microsoft.com/office/drawing/2014/main" id="{988E3A81-B61B-4945-9847-0FA08C13F0BA}"/>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18275" y="5290209"/>
            <a:ext cx="2455200" cy="1684800"/>
          </a:xfrm>
          <a:prstGeom prst="rect">
            <a:avLst/>
          </a:prstGeom>
        </p:spPr>
      </p:pic>
      <p:pic>
        <p:nvPicPr>
          <p:cNvPr id="40" name="図 39" descr="屋内, テーブル, 座る, 小さい が含まれている画像&#10;&#10;自動的に生成された説明">
            <a:extLst>
              <a:ext uri="{FF2B5EF4-FFF2-40B4-BE49-F238E27FC236}">
                <a16:creationId xmlns:a16="http://schemas.microsoft.com/office/drawing/2014/main" id="{B0F01939-24AC-4E79-B10A-8C31AD4C3F68}"/>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943447" y="1634773"/>
            <a:ext cx="3463200" cy="2628000"/>
          </a:xfrm>
          <a:prstGeom prst="rect">
            <a:avLst/>
          </a:prstGeom>
        </p:spPr>
      </p:pic>
    </p:spTree>
    <p:extLst>
      <p:ext uri="{BB962C8B-B14F-4D97-AF65-F5344CB8AC3E}">
        <p14:creationId xmlns:p14="http://schemas.microsoft.com/office/powerpoint/2010/main" val="1211702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生活介護エース</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731243"/>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利用者様の特性やその置かれた環境に配慮し、多様なニース対応した総合的なサービスの提供と、地域において誰もが安心して暮らせる共生社会の実現に</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寄与いたします。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余暇活動を通して社会参加を促進</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454244"/>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日中活動を通して一人ひとりの可能性を追求し、地域社会の一員として参加できるように支援します。日常生活のサポートや身体機能の維持向上、余暇活動・創作的活動を通して自立促進、生活の質の向上を図り、社会参加の機会を提供し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生活介護エース</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534-0012</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アルファ都島ビル</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06-6922-0001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ace@al-pha.net</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大阪メトロ谷町線都島駅　５番出口より徒歩</a:t>
            </a:r>
            <a:r>
              <a:rPr lang="en-US" altLang="ja-JP" sz="900" b="0" i="0">
                <a:effectLst/>
                <a:latin typeface="メイリオ" panose="020B0604030504040204" pitchFamily="50" charset="-128"/>
                <a:ea typeface="メイリオ" panose="020B0604030504040204" pitchFamily="50" charset="-128"/>
              </a:rPr>
              <a:t>15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CN" altLang="en-US" sz="900" b="0" i="0">
                <a:solidFill>
                  <a:srgbClr val="202124"/>
                </a:solidFill>
                <a:effectLst/>
                <a:latin typeface="メイリオ" panose="020B0604030504040204" pitchFamily="50" charset="-128"/>
                <a:ea typeface="メイリオ" panose="020B0604030504040204" pitchFamily="50" charset="-128"/>
              </a:rPr>
              <a:t>大阪市都島区御幸町</a:t>
            </a:r>
            <a:r>
              <a:rPr lang="en-US" altLang="zh-CN" sz="900" b="0" i="0">
                <a:solidFill>
                  <a:srgbClr val="202124"/>
                </a:solidFill>
                <a:effectLst/>
                <a:latin typeface="メイリオ" panose="020B0604030504040204" pitchFamily="50" charset="-128"/>
                <a:ea typeface="メイリオ" panose="020B0604030504040204" pitchFamily="50" charset="-128"/>
              </a:rPr>
              <a:t>1</a:t>
            </a:r>
            <a:r>
              <a:rPr lang="zh-CN" altLang="en-US" sz="900" b="0" i="0">
                <a:solidFill>
                  <a:srgbClr val="202124"/>
                </a:solidFill>
                <a:effectLst/>
                <a:latin typeface="メイリオ" panose="020B0604030504040204" pitchFamily="50" charset="-128"/>
                <a:ea typeface="メイリオ" panose="020B0604030504040204" pitchFamily="50" charset="-128"/>
              </a:rPr>
              <a:t>丁目</a:t>
            </a:r>
            <a:r>
              <a:rPr lang="en-US" altLang="zh-CN" sz="900" b="0" i="0">
                <a:solidFill>
                  <a:srgbClr val="202124"/>
                </a:solidFill>
                <a:effectLst/>
                <a:latin typeface="メイリオ" panose="020B0604030504040204" pitchFamily="50" charset="-128"/>
                <a:ea typeface="メイリオ" panose="020B0604030504040204" pitchFamily="50" charset="-128"/>
              </a:rPr>
              <a:t>5</a:t>
            </a:r>
            <a:r>
              <a:rPr lang="zh-CN" altLang="en-US" sz="900" b="0" i="0">
                <a:solidFill>
                  <a:srgbClr val="202124"/>
                </a:solidFill>
                <a:effectLst/>
                <a:latin typeface="メイリオ" panose="020B0604030504040204" pitchFamily="50" charset="-128"/>
                <a:ea typeface="メイリオ" panose="020B0604030504040204" pitchFamily="50" charset="-128"/>
              </a:rPr>
              <a:t>番</a:t>
            </a:r>
            <a:r>
              <a:rPr lang="en-US" altLang="zh-CN" sz="900" b="0" i="0">
                <a:solidFill>
                  <a:srgbClr val="202124"/>
                </a:solidFill>
                <a:effectLst/>
                <a:latin typeface="メイリオ" panose="020B0604030504040204" pitchFamily="50" charset="-128"/>
                <a:ea typeface="メイリオ" panose="020B0604030504040204" pitchFamily="50" charset="-128"/>
              </a:rPr>
              <a:t>21</a:t>
            </a:r>
            <a:r>
              <a:rPr lang="zh-CN" altLang="en-US" sz="900" b="0" i="0">
                <a:solidFill>
                  <a:srgbClr val="202124"/>
                </a:solidFill>
                <a:effectLst/>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09:00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a:latin typeface="メイリオ" panose="020B0604030504040204" pitchFamily="50" charset="-128"/>
                <a:ea typeface="メイリオ" panose="020B0604030504040204" pitchFamily="50" charset="-128"/>
              </a:rPr>
              <a:t>都島区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城東区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旭区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北区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東淀川区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淀川区、西淀川区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16:00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日</a:t>
            </a:r>
            <a:r>
              <a:rPr kumimoji="1" lang="en-US" altLang="ja-JP" sz="900"/>
              <a:t>, </a:t>
            </a:r>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大阪メトロ谷町線野江内代駅　</a:t>
            </a:r>
            <a:r>
              <a:rPr lang="en-US" altLang="ja-JP" sz="900" b="0" i="0">
                <a:effectLst/>
                <a:latin typeface="メイリオ" panose="020B0604030504040204" pitchFamily="50" charset="-128"/>
                <a:ea typeface="メイリオ" panose="020B0604030504040204" pitchFamily="50" charset="-128"/>
              </a:rPr>
              <a:t>2</a:t>
            </a:r>
            <a:r>
              <a:rPr lang="ja-JP" altLang="en-US" sz="900" b="0" i="0">
                <a:effectLst/>
                <a:latin typeface="メイリオ" panose="020B0604030504040204" pitchFamily="50" charset="-128"/>
                <a:ea typeface="メイリオ" panose="020B0604030504040204" pitchFamily="50" charset="-128"/>
              </a:rPr>
              <a:t>番出口より徒歩</a:t>
            </a:r>
            <a:r>
              <a:rPr lang="en-US" altLang="ja-JP" sz="900" b="0" i="0">
                <a:effectLst/>
                <a:latin typeface="メイリオ" panose="020B0604030504040204" pitchFamily="50" charset="-128"/>
                <a:ea typeface="メイリオ" panose="020B0604030504040204" pitchFamily="50" charset="-128"/>
              </a:rPr>
              <a:t>12</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生活介護</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19</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7811B319-0908-482F-8802-7D229B6486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951" y="613078"/>
            <a:ext cx="864000" cy="864000"/>
          </a:xfrm>
          <a:prstGeom prst="rect">
            <a:avLst/>
          </a:prstGeom>
        </p:spPr>
      </p:pic>
      <p:pic>
        <p:nvPicPr>
          <p:cNvPr id="25" name="図 24" descr="人, 屋内, 建物, 民衆 が含まれている画像&#10;&#10;自動的に生成された説明">
            <a:extLst>
              <a:ext uri="{FF2B5EF4-FFF2-40B4-BE49-F238E27FC236}">
                <a16:creationId xmlns:a16="http://schemas.microsoft.com/office/drawing/2014/main" id="{8B445D5F-4A2C-4031-A6DB-F4FBBF22B7C7}"/>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43447" y="1622696"/>
            <a:ext cx="3463200" cy="2628000"/>
          </a:xfrm>
          <a:prstGeom prst="rect">
            <a:avLst/>
          </a:prstGeom>
        </p:spPr>
      </p:pic>
      <p:pic>
        <p:nvPicPr>
          <p:cNvPr id="34" name="図 33" descr="道路を走る群衆&#10;&#10;自動的に生成された説明">
            <a:extLst>
              <a:ext uri="{FF2B5EF4-FFF2-40B4-BE49-F238E27FC236}">
                <a16:creationId xmlns:a16="http://schemas.microsoft.com/office/drawing/2014/main" id="{5F90D766-9712-419F-934C-C9C2B1122A93}"/>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37909" y="5284258"/>
            <a:ext cx="2455200" cy="1684800"/>
          </a:xfrm>
          <a:prstGeom prst="rect">
            <a:avLst/>
          </a:prstGeom>
        </p:spPr>
      </p:pic>
    </p:spTree>
    <p:extLst>
      <p:ext uri="{BB962C8B-B14F-4D97-AF65-F5344CB8AC3E}">
        <p14:creationId xmlns:p14="http://schemas.microsoft.com/office/powerpoint/2010/main" val="1404442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児童デイサービス　すまいる</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892826"/>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活動プログラムや時節を感じるイベントなど、楽しみながら</a:t>
            </a:r>
            <a:endParaRPr kumimoji="1" lang="en-US" altLang="ja-JP" sz="1200" dirty="0">
              <a:latin typeface="メイリオ" panose="020B0604030504040204" pitchFamily="50" charset="-128"/>
              <a:ea typeface="メイリオ" panose="020B0604030504040204" pitchFamily="50" charset="-128"/>
            </a:endParaRPr>
          </a:p>
          <a:p>
            <a:pPr>
              <a:lnSpc>
                <a:spcPct val="200000"/>
              </a:lnSpc>
            </a:pPr>
            <a:r>
              <a:rPr kumimoji="1" lang="ja-JP" altLang="en-US" sz="1200" dirty="0">
                <a:latin typeface="メイリオ" panose="020B0604030504040204" pitchFamily="50" charset="-128"/>
                <a:ea typeface="メイリオ" panose="020B0604030504040204" pitchFamily="50" charset="-128"/>
              </a:rPr>
              <a:t>出来る様に工夫しています。
</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個人の個性を伸ばす療育を心掛けています</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23000"/>
            <a:ext cx="3568605" cy="1454244"/>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音楽療法・英会話・手話教室・おやつ作り</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・体幹トレーニング（ダンス等）</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・プロジェクターを活用した療育プログラム等、個々が興味を持てるように
経験豊富なスタッフがサポートしています。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児童デイサービス　すまいる</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534-0001</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hidden="1">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リバーサイドしろきた</a:t>
            </a:r>
            <a:r>
              <a:rPr kumimoji="1" lang="en-US" altLang="ja-JP" sz="900">
                <a:latin typeface="メイリオ" panose="020B0604030504040204" pitchFamily="50" charset="-128"/>
                <a:ea typeface="メイリオ" panose="020B0604030504040204" pitchFamily="50" charset="-128"/>
              </a:rPr>
              <a:t>34</a:t>
            </a:r>
            <a:r>
              <a:rPr kumimoji="1" lang="ja-JP" altLang="en-US" sz="900">
                <a:latin typeface="メイリオ" panose="020B0604030504040204" pitchFamily="50" charset="-128"/>
                <a:ea typeface="メイリオ" panose="020B0604030504040204" pitchFamily="50" charset="-128"/>
              </a:rPr>
              <a:t>ー</a:t>
            </a:r>
            <a:r>
              <a:rPr kumimoji="1" lang="en-US" altLang="ja-JP" sz="900">
                <a:latin typeface="メイリオ" panose="020B0604030504040204" pitchFamily="50" charset="-128"/>
                <a:ea typeface="メイリオ" panose="020B0604030504040204" pitchFamily="50" charset="-128"/>
              </a:rPr>
              <a:t>106</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06-6923-5311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hidden="1">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dirty="0">
                <a:latin typeface="メイリオ" panose="020B0604030504040204" pitchFamily="50" charset="-128"/>
                <a:ea typeface="メイリオ" panose="020B0604030504040204" pitchFamily="50" charset="-128"/>
              </a:rPr>
              <a:t>sinseikai111@gmail.com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おおさか東線　しろきた公園通り駅</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大阪市都島区毛馬町２－１</a:t>
            </a:r>
            <a:r>
              <a:rPr lang="en-US" altLang="zh-TW" sz="900" b="0" i="0">
                <a:solidFill>
                  <a:srgbClr val="202124"/>
                </a:solidFill>
                <a:effectLst/>
                <a:latin typeface="メイリオ" panose="020B0604030504040204" pitchFamily="50" charset="-128"/>
                <a:ea typeface="メイリオ" panose="020B0604030504040204" pitchFamily="50" charset="-128"/>
              </a:rPr>
              <a:t>1</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dirty="0">
                <a:latin typeface="メイリオ" panose="020B0604030504040204" pitchFamily="50" charset="-128"/>
                <a:ea typeface="メイリオ" panose="020B0604030504040204" pitchFamily="50" charset="-128"/>
              </a:rPr>
              <a:t>13:30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230832"/>
          </a:xfrm>
          <a:prstGeom prst="rect">
            <a:avLst/>
          </a:prstGeom>
          <a:noFill/>
        </p:spPr>
        <p:txBody>
          <a:bodyPr wrap="square" rtlCol="0">
            <a:spAutoFit/>
          </a:bodyPr>
          <a:lstStyle/>
          <a:p>
            <a:r>
              <a:rPr kumimoji="1" lang="zh-CN" altLang="en-US" sz="900">
                <a:latin typeface="メイリオ" panose="020B0604030504040204" pitchFamily="50" charset="-128"/>
                <a:ea typeface="メイリオ" panose="020B0604030504040204" pitchFamily="50" charset="-128"/>
              </a:rPr>
              <a:t>都島区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旭区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北区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17:20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大阪シティバス　毛馬二丁目</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20</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19D65B52-3B3B-4E24-A4A1-C4C940CD89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42647" y="621030"/>
            <a:ext cx="864000" cy="864000"/>
          </a:xfrm>
          <a:prstGeom prst="rect">
            <a:avLst/>
          </a:prstGeom>
        </p:spPr>
      </p:pic>
      <p:pic>
        <p:nvPicPr>
          <p:cNvPr id="25" name="図 24" descr="屋内, おもちゃ, 座る, テーブル が含まれている画像&#10;&#10;自動的に生成された説明">
            <a:extLst>
              <a:ext uri="{FF2B5EF4-FFF2-40B4-BE49-F238E27FC236}">
                <a16:creationId xmlns:a16="http://schemas.microsoft.com/office/drawing/2014/main" id="{28A3CE14-660A-4498-9D2E-D6AE3B23419B}"/>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40934" y="1628376"/>
            <a:ext cx="3484800" cy="2628000"/>
          </a:xfrm>
          <a:prstGeom prst="rect">
            <a:avLst/>
          </a:prstGeom>
        </p:spPr>
      </p:pic>
      <p:pic>
        <p:nvPicPr>
          <p:cNvPr id="12" name="図 11" descr="人, 写真, 子供, 女の子 が含まれている画像&#10;&#10;自動的に生成された説明">
            <a:extLst>
              <a:ext uri="{FF2B5EF4-FFF2-40B4-BE49-F238E27FC236}">
                <a16:creationId xmlns:a16="http://schemas.microsoft.com/office/drawing/2014/main" id="{7D5052BE-A431-439E-B41C-0AAAF6C23FC4}"/>
              </a:ext>
            </a:extLst>
          </p:cNvPr>
          <p:cNvPicPr>
            <a:picLocks noChangeAspect="1"/>
          </p:cNvPicPr>
          <p:nvPr/>
        </p:nvPicPr>
        <p:blipFill rotWithShape="1">
          <a:blip r:embed="rId14">
            <a:extLst>
              <a:ext uri="{28A0092B-C50C-407E-A947-70E740481C1C}">
                <a14:useLocalDpi xmlns:a14="http://schemas.microsoft.com/office/drawing/2010/main" val="0"/>
              </a:ext>
            </a:extLst>
          </a:blip>
          <a:srcRect l="-1698" t="19475" b="23408"/>
          <a:stretch/>
        </p:blipFill>
        <p:spPr>
          <a:xfrm>
            <a:off x="418275" y="5237708"/>
            <a:ext cx="2455200" cy="1838561"/>
          </a:xfrm>
          <a:prstGeom prst="rect">
            <a:avLst/>
          </a:prstGeom>
        </p:spPr>
      </p:pic>
    </p:spTree>
    <p:extLst>
      <p:ext uri="{BB962C8B-B14F-4D97-AF65-F5344CB8AC3E}">
        <p14:creationId xmlns:p14="http://schemas.microsoft.com/office/powerpoint/2010/main" val="1270700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きずな学園</a:t>
            </a:r>
            <a:r>
              <a:rPr lang="en-US" altLang="ja-JP" sz="1600" i="0">
                <a:effectLst/>
                <a:latin typeface="メイリオ" panose="020B0604030504040204" pitchFamily="50" charset="-128"/>
                <a:ea typeface="メイリオ" panose="020B0604030504040204" pitchFamily="50" charset="-128"/>
              </a:rPr>
              <a:t>LEGONKids</a:t>
            </a:r>
            <a:r>
              <a:rPr lang="ja-JP" altLang="en-US" sz="1600" i="0">
                <a:effectLst/>
                <a:latin typeface="メイリオ" panose="020B0604030504040204" pitchFamily="50" charset="-128"/>
                <a:ea typeface="メイリオ" panose="020B0604030504040204" pitchFamily="50" charset="-128"/>
              </a:rPr>
              <a:t>都島</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892826"/>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自分を知って、生きる力を育む！を掲げて発達の遅れのある子どもたちが自分のことを好きになり、自信に繋げるためのお手伝いをしています♪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一人ひとりの発達に合わせたサポート</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467068"/>
          </a:xfrm>
          <a:prstGeom prst="rect">
            <a:avLst/>
          </a:prstGeom>
          <a:noFill/>
        </p:spPr>
        <p:txBody>
          <a:bodyPr wrap="square" rtlCol="0">
            <a:spAutoFit/>
          </a:bodyPr>
          <a:lstStyle/>
          <a:p>
            <a:pPr>
              <a:lnSpc>
                <a:spcPts val="1600"/>
              </a:lnSpc>
            </a:pPr>
            <a:r>
              <a:rPr kumimoji="1" lang="ja-JP" altLang="en-US" sz="1200" dirty="0">
                <a:latin typeface="メイリオ" panose="020B0604030504040204" pitchFamily="50" charset="-128"/>
                <a:ea typeface="メイリオ" panose="020B0604030504040204" pitchFamily="50" charset="-128"/>
              </a:rPr>
              <a:t>言葉の遅れが気になる子どもたちに言語の個別指導をしたり、大きな集団の中で周りのお友だちに合わせてうまく行動できない子どもたちへの小集団でのサポートや</a:t>
            </a:r>
            <a:r>
              <a:rPr kumimoji="1" lang="en-US" altLang="ja-JP" sz="1200" dirty="0">
                <a:latin typeface="メイリオ" panose="020B0604030504040204" pitchFamily="50" charset="-128"/>
                <a:ea typeface="メイリオ" panose="020B0604030504040204" pitchFamily="50" charset="-128"/>
              </a:rPr>
              <a:t>SST</a:t>
            </a:r>
            <a:r>
              <a:rPr kumimoji="1" lang="ja-JP" altLang="en-US" sz="1200" dirty="0">
                <a:latin typeface="メイリオ" panose="020B0604030504040204" pitchFamily="50" charset="-128"/>
                <a:ea typeface="メイリオ" panose="020B0604030504040204" pitchFamily="50" charset="-128"/>
              </a:rPr>
              <a:t>を行っています。</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また、子どもたちが楽しく通っていただくために季節に合わせたお楽しみイベントや活動も行っています😊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きずな学園</a:t>
            </a:r>
            <a:r>
              <a:rPr lang="en-US" altLang="ja-JP" sz="900" i="0">
                <a:effectLst/>
                <a:latin typeface="メイリオ" panose="020B0604030504040204" pitchFamily="50" charset="-128"/>
                <a:ea typeface="メイリオ" panose="020B0604030504040204" pitchFamily="50" charset="-128"/>
              </a:rPr>
              <a:t>LEGONKids</a:t>
            </a:r>
            <a:r>
              <a:rPr lang="ja-JP" altLang="en-US" sz="900" i="0">
                <a:effectLst/>
                <a:latin typeface="メイリオ" panose="020B0604030504040204" pitchFamily="50" charset="-128"/>
                <a:ea typeface="メイリオ" panose="020B0604030504040204" pitchFamily="50" charset="-128"/>
              </a:rPr>
              <a:t>都島</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534-0015</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プラスワン都島</a:t>
            </a:r>
            <a:r>
              <a:rPr kumimoji="1" lang="en-US" altLang="ja-JP" sz="900">
                <a:latin typeface="メイリオ" panose="020B0604030504040204" pitchFamily="50" charset="-128"/>
                <a:ea typeface="メイリオ" panose="020B0604030504040204" pitchFamily="50" charset="-128"/>
              </a:rPr>
              <a:t>101</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06-6924-9120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legon.miyakojima@gmail.com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大阪メトロ谷町線「都島駅」より徒歩</a:t>
            </a:r>
            <a:r>
              <a:rPr lang="en-US" altLang="ja-JP" sz="900" b="0" i="0">
                <a:effectLst/>
                <a:latin typeface="メイリオ" panose="020B0604030504040204" pitchFamily="50" charset="-128"/>
                <a:ea typeface="メイリオ" panose="020B0604030504040204" pitchFamily="50" charset="-128"/>
              </a:rPr>
              <a:t>6</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CN" altLang="en-US" sz="900" b="0" i="0">
                <a:solidFill>
                  <a:srgbClr val="202124"/>
                </a:solidFill>
                <a:effectLst/>
                <a:latin typeface="メイリオ" panose="020B0604030504040204" pitchFamily="50" charset="-128"/>
                <a:ea typeface="メイリオ" panose="020B0604030504040204" pitchFamily="50" charset="-128"/>
              </a:rPr>
              <a:t>大阪市都島区善源寺町</a:t>
            </a:r>
            <a:r>
              <a:rPr lang="en-US" altLang="zh-CN" sz="900" b="0" i="0">
                <a:solidFill>
                  <a:srgbClr val="202124"/>
                </a:solidFill>
                <a:effectLst/>
                <a:latin typeface="メイリオ" panose="020B0604030504040204" pitchFamily="50" charset="-128"/>
                <a:ea typeface="メイリオ" panose="020B0604030504040204" pitchFamily="50" charset="-128"/>
              </a:rPr>
              <a:t>1</a:t>
            </a:r>
            <a:r>
              <a:rPr lang="zh-CN" altLang="en-US" sz="900" b="0" i="0">
                <a:solidFill>
                  <a:srgbClr val="202124"/>
                </a:solidFill>
                <a:effectLst/>
                <a:latin typeface="メイリオ" panose="020B0604030504040204" pitchFamily="50" charset="-128"/>
                <a:ea typeface="メイリオ" panose="020B0604030504040204" pitchFamily="50" charset="-128"/>
              </a:rPr>
              <a:t>丁目</a:t>
            </a:r>
            <a:r>
              <a:rPr lang="en-US" altLang="zh-CN" sz="900" b="0" i="0">
                <a:solidFill>
                  <a:srgbClr val="202124"/>
                </a:solidFill>
                <a:effectLst/>
                <a:latin typeface="メイリオ" panose="020B0604030504040204" pitchFamily="50" charset="-128"/>
                <a:ea typeface="メイリオ" panose="020B0604030504040204" pitchFamily="50" charset="-128"/>
              </a:rPr>
              <a:t>12</a:t>
            </a:r>
            <a:r>
              <a:rPr lang="zh-CN" altLang="en-US" sz="900" b="0" i="0">
                <a:solidFill>
                  <a:srgbClr val="202124"/>
                </a:solidFill>
                <a:effectLst/>
                <a:latin typeface="メイリオ" panose="020B0604030504040204" pitchFamily="50" charset="-128"/>
                <a:ea typeface="メイリオ" panose="020B0604030504040204" pitchFamily="50" charset="-128"/>
              </a:rPr>
              <a:t>番</a:t>
            </a:r>
            <a:r>
              <a:rPr lang="en-US" altLang="zh-CN" sz="900" b="0" i="0">
                <a:solidFill>
                  <a:srgbClr val="202124"/>
                </a:solidFill>
                <a:effectLst/>
                <a:latin typeface="メイリオ" panose="020B0604030504040204" pitchFamily="50" charset="-128"/>
                <a:ea typeface="メイリオ" panose="020B0604030504040204" pitchFamily="50" charset="-128"/>
              </a:rPr>
              <a:t>14</a:t>
            </a:r>
            <a:r>
              <a:rPr lang="zh-CN" altLang="en-US" sz="900" b="0" i="0">
                <a:solidFill>
                  <a:srgbClr val="202124"/>
                </a:solidFill>
                <a:effectLst/>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09:30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230832"/>
          </a:xfrm>
          <a:prstGeom prst="rect">
            <a:avLst/>
          </a:prstGeom>
          <a:noFill/>
        </p:spPr>
        <p:txBody>
          <a:bodyPr wrap="square" rtlCol="0">
            <a:spAutoFit/>
          </a:bodyPr>
          <a:lstStyle/>
          <a:p>
            <a:r>
              <a:rPr kumimoji="1" lang="zh-CN" altLang="en-US" sz="900">
                <a:latin typeface="メイリオ" panose="020B0604030504040204" pitchFamily="50" charset="-128"/>
                <a:ea typeface="メイリオ" panose="020B0604030504040204" pitchFamily="50" charset="-128"/>
              </a:rPr>
              <a:t>都島区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城東区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旭区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北区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dirty="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日</a:t>
            </a:r>
            <a:r>
              <a:rPr kumimoji="1" lang="en-US" altLang="ja-JP" sz="900"/>
              <a:t>, </a:t>
            </a:r>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大阪環状線「桜ノ宮駅」より徒歩</a:t>
            </a:r>
            <a:r>
              <a:rPr lang="en-US" altLang="ja-JP" sz="900" b="0" i="0">
                <a:effectLst/>
                <a:latin typeface="メイリオ" panose="020B0604030504040204" pitchFamily="50" charset="-128"/>
                <a:ea typeface="メイリオ" panose="020B0604030504040204" pitchFamily="50" charset="-128"/>
              </a:rPr>
              <a:t>15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保育支援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hidden="1">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知的</a:t>
            </a: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21</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4" name="図 23" descr="QR コード&#10;&#10;自動的に生成された説明">
            <a:extLst>
              <a:ext uri="{FF2B5EF4-FFF2-40B4-BE49-F238E27FC236}">
                <a16:creationId xmlns:a16="http://schemas.microsoft.com/office/drawing/2014/main" id="{0FD00EE5-3D7E-46BC-BFC1-791FD96C7CC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909" y="620082"/>
            <a:ext cx="864000" cy="864000"/>
          </a:xfrm>
          <a:prstGeom prst="rect">
            <a:avLst/>
          </a:prstGeom>
        </p:spPr>
      </p:pic>
      <p:pic>
        <p:nvPicPr>
          <p:cNvPr id="28" name="図 27" descr="店の正面と入り口&#10;&#10;中程度の精度で自動的に生成された説明">
            <a:extLst>
              <a:ext uri="{FF2B5EF4-FFF2-40B4-BE49-F238E27FC236}">
                <a16:creationId xmlns:a16="http://schemas.microsoft.com/office/drawing/2014/main" id="{E12BFEFE-8F29-408F-A9EA-7CACB6D9B91E}"/>
              </a:ext>
            </a:extLst>
          </p:cNvPr>
          <p:cNvPicPr>
            <a:picLocks noChangeAspect="1"/>
          </p:cNvPicPr>
          <p:nvPr/>
        </p:nvPicPr>
        <p:blipFill rotWithShape="1">
          <a:blip r:embed="rId13">
            <a:extLst>
              <a:ext uri="{28A0092B-C50C-407E-A947-70E740481C1C}">
                <a14:useLocalDpi xmlns:a14="http://schemas.microsoft.com/office/drawing/2010/main" val="0"/>
              </a:ext>
            </a:extLst>
          </a:blip>
          <a:srcRect l="978" t="17670" r="2448" b="27409"/>
          <a:stretch/>
        </p:blipFill>
        <p:spPr>
          <a:xfrm>
            <a:off x="2912930" y="1623463"/>
            <a:ext cx="3465407" cy="2628000"/>
          </a:xfrm>
          <a:prstGeom prst="rect">
            <a:avLst/>
          </a:prstGeom>
        </p:spPr>
      </p:pic>
      <p:pic>
        <p:nvPicPr>
          <p:cNvPr id="36" name="図 35" descr="人, 子供, 屋内, 若い が含まれている画像&#10;&#10;自動的に生成された説明">
            <a:extLst>
              <a:ext uri="{FF2B5EF4-FFF2-40B4-BE49-F238E27FC236}">
                <a16:creationId xmlns:a16="http://schemas.microsoft.com/office/drawing/2014/main" id="{560983ED-6FCA-4DBE-BF33-34701403DF73}"/>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57689" y="5291028"/>
            <a:ext cx="2455200" cy="1684800"/>
          </a:xfrm>
          <a:prstGeom prst="rect">
            <a:avLst/>
          </a:prstGeom>
        </p:spPr>
      </p:pic>
    </p:spTree>
    <p:extLst>
      <p:ext uri="{BB962C8B-B14F-4D97-AF65-F5344CB8AC3E}">
        <p14:creationId xmlns:p14="http://schemas.microsoft.com/office/powerpoint/2010/main" val="3770696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うぇるふぇあナースリー都島高倉</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当施設では、個別の学習支援および小集団活動を行っております。</a:t>
            </a:r>
            <a:r>
              <a:rPr kumimoji="1" lang="en-US" altLang="ja-JP" sz="1200" dirty="0">
                <a:latin typeface="メイリオ" panose="020B0604030504040204" pitchFamily="50" charset="-128"/>
                <a:ea typeface="メイリオ" panose="020B0604030504040204" pitchFamily="50" charset="-128"/>
              </a:rPr>
              <a:t>3</a:t>
            </a:r>
            <a:r>
              <a:rPr kumimoji="1" lang="ja-JP" altLang="en-US" sz="1200" dirty="0">
                <a:latin typeface="メイリオ" panose="020B0604030504040204" pitchFamily="50" charset="-128"/>
                <a:ea typeface="メイリオ" panose="020B0604030504040204" pitchFamily="50" charset="-128"/>
              </a:rPr>
              <a:t>歳～</a:t>
            </a:r>
            <a:r>
              <a:rPr kumimoji="1" lang="en-US" altLang="ja-JP" sz="1200" dirty="0">
                <a:latin typeface="メイリオ" panose="020B0604030504040204" pitchFamily="50" charset="-128"/>
                <a:ea typeface="メイリオ" panose="020B0604030504040204" pitchFamily="50" charset="-128"/>
              </a:rPr>
              <a:t>18</a:t>
            </a:r>
            <a:r>
              <a:rPr kumimoji="1" lang="ja-JP" altLang="en-US" sz="1200" dirty="0">
                <a:latin typeface="メイリオ" panose="020B0604030504040204" pitchFamily="50" charset="-128"/>
                <a:ea typeface="メイリオ" panose="020B0604030504040204" pitchFamily="50" charset="-128"/>
              </a:rPr>
              <a:t>歳のお子さまを対象に、それぞれの発達段階に応じた学習支援・療育を行い、他児との関わりにおいても成功体験をたくさん積んでいくことで、将来の自立に向けた支援に取り組んでいます。
まずは、お気軽にお問い合わせください。</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一対一の個別学習（公文式）と小集団活動</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54326"/>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当施設では、職員とマンツーマンで公文式の教材を用いた学習に取り組んでいます。公文式の教材は、難易度が細かく設定されており、効率的に学習を進めていくことが出来ます。また、毎日日替わりで小集団活動（工作・レクリエーション・感覚遊び・音楽遊び・読み聞かせ・クッキング・お買い物）を行っています。手先の巧緻性を高めたり、指示を聞く・簡単なルールを守る・お友達と協力したり、自身で考え想像する力を養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うぇるふぇあナースリー都島高倉</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534-0011</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hidden="1">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06-6955-8191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hidden="1">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dirty="0">
                <a:latin typeface="メイリオ" panose="020B0604030504040204" pitchFamily="50" charset="-128"/>
                <a:ea typeface="メイリオ" panose="020B0604030504040204" pitchFamily="50" charset="-128"/>
              </a:rPr>
              <a:t>sinseikai111@gmail.com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大阪メトロ谷町線「都島駅」</a:t>
            </a:r>
            <a:r>
              <a:rPr lang="en-US" altLang="ja-JP" sz="900" b="0" i="0">
                <a:effectLst/>
                <a:latin typeface="メイリオ" panose="020B0604030504040204" pitchFamily="50" charset="-128"/>
                <a:ea typeface="メイリオ" panose="020B0604030504040204" pitchFamily="50" charset="-128"/>
              </a:rPr>
              <a:t>5</a:t>
            </a:r>
            <a:r>
              <a:rPr lang="ja-JP" altLang="en-US" sz="900" b="0" i="0">
                <a:effectLst/>
                <a:latin typeface="メイリオ" panose="020B0604030504040204" pitchFamily="50" charset="-128"/>
                <a:ea typeface="メイリオ" panose="020B0604030504040204" pitchFamily="50" charset="-128"/>
              </a:rPr>
              <a:t>番出口より徒歩</a:t>
            </a:r>
            <a:r>
              <a:rPr lang="en-US" altLang="ja-JP" sz="900" b="0" i="0">
                <a:effectLst/>
                <a:latin typeface="メイリオ" panose="020B0604030504040204" pitchFamily="50" charset="-128"/>
                <a:ea typeface="メイリオ" panose="020B0604030504040204" pitchFamily="50" charset="-128"/>
              </a:rPr>
              <a:t>13</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大阪市都島区高倉町</a:t>
            </a:r>
            <a:r>
              <a:rPr lang="en-US" altLang="zh-TW" sz="900" b="0" i="0">
                <a:solidFill>
                  <a:srgbClr val="202124"/>
                </a:solidFill>
                <a:effectLst/>
                <a:latin typeface="メイリオ" panose="020B0604030504040204" pitchFamily="50" charset="-128"/>
                <a:ea typeface="メイリオ" panose="020B0604030504040204" pitchFamily="50" charset="-128"/>
              </a:rPr>
              <a:t>1</a:t>
            </a:r>
            <a:r>
              <a:rPr lang="zh-TW" altLang="en-US" sz="900" b="0" i="0">
                <a:solidFill>
                  <a:srgbClr val="202124"/>
                </a:solidFill>
                <a:effectLst/>
                <a:latin typeface="メイリオ" panose="020B0604030504040204" pitchFamily="50" charset="-128"/>
                <a:ea typeface="メイリオ" panose="020B0604030504040204" pitchFamily="50" charset="-128"/>
              </a:rPr>
              <a:t>丁目</a:t>
            </a:r>
            <a:r>
              <a:rPr lang="en-US" altLang="zh-TW" sz="900" b="0" i="0">
                <a:solidFill>
                  <a:srgbClr val="202124"/>
                </a:solidFill>
                <a:effectLst/>
                <a:latin typeface="メイリオ" panose="020B0604030504040204" pitchFamily="50" charset="-128"/>
                <a:ea typeface="メイリオ" panose="020B0604030504040204" pitchFamily="50" charset="-128"/>
              </a:rPr>
              <a:t>9-14</a:t>
            </a:r>
            <a:r>
              <a:rPr lang="zh-TW" altLang="en-US" sz="900" b="0" i="0">
                <a:solidFill>
                  <a:srgbClr val="202124"/>
                </a:solidFill>
                <a:effectLst/>
                <a:latin typeface="メイリオ" panose="020B0604030504040204" pitchFamily="50" charset="-128"/>
                <a:ea typeface="メイリオ" panose="020B0604030504040204" pitchFamily="50" charset="-128"/>
              </a:rPr>
              <a:t>　</a:t>
            </a:r>
            <a:r>
              <a:rPr lang="en-US" altLang="zh-TW" sz="900" b="0" i="0">
                <a:solidFill>
                  <a:srgbClr val="202124"/>
                </a:solidFill>
                <a:effectLst/>
                <a:latin typeface="メイリオ" panose="020B0604030504040204" pitchFamily="50" charset="-128"/>
                <a:ea typeface="メイリオ" panose="020B0604030504040204" pitchFamily="50" charset="-128"/>
              </a:rPr>
              <a:t>1F</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r>
              <a:rPr kumimoji="1" lang="en-US" altLang="zh-CN" sz="900" dirty="0">
                <a:latin typeface="メイリオ" panose="020B0604030504040204" pitchFamily="50" charset="-128"/>
                <a:ea typeface="メイリオ" panose="020B0604030504040204" pitchFamily="50" charset="-128"/>
              </a:rPr>
              <a:t>, </a:t>
            </a:r>
          </a:p>
          <a:p>
            <a:r>
              <a:rPr kumimoji="1" lang="zh-CN" altLang="en-US" sz="900" dirty="0">
                <a:latin typeface="メイリオ" panose="020B0604030504040204" pitchFamily="50" charset="-128"/>
                <a:ea typeface="メイリオ" panose="020B0604030504040204" pitchFamily="50" charset="-128"/>
              </a:rPr>
              <a:t>東淀川区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中央区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19:00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大阪メトロ谷町線「野江内代駅」</a:t>
            </a:r>
            <a:r>
              <a:rPr lang="en-US" altLang="ja-JP" sz="900" b="0" i="0">
                <a:effectLst/>
                <a:latin typeface="メイリオ" panose="020B0604030504040204" pitchFamily="50" charset="-128"/>
                <a:ea typeface="メイリオ" panose="020B0604030504040204" pitchFamily="50" charset="-128"/>
              </a:rPr>
              <a:t>2</a:t>
            </a:r>
            <a:r>
              <a:rPr lang="ja-JP" altLang="en-US" sz="900" b="0" i="0">
                <a:effectLst/>
                <a:latin typeface="メイリオ" panose="020B0604030504040204" pitchFamily="50" charset="-128"/>
                <a:ea typeface="メイリオ" panose="020B0604030504040204" pitchFamily="50" charset="-128"/>
              </a:rPr>
              <a:t>番出口より徒歩</a:t>
            </a:r>
            <a:r>
              <a:rPr lang="en-US" altLang="ja-JP" sz="900" b="0" i="0">
                <a:effectLst/>
                <a:latin typeface="メイリオ" panose="020B0604030504040204" pitchFamily="50" charset="-128"/>
                <a:ea typeface="メイリオ" panose="020B0604030504040204" pitchFamily="50" charset="-128"/>
              </a:rPr>
              <a:t>15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22</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A09C418D-F632-447B-8BCF-6751050AAB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44000" y="621965"/>
            <a:ext cx="864000" cy="864000"/>
          </a:xfrm>
          <a:prstGeom prst="rect">
            <a:avLst/>
          </a:prstGeom>
        </p:spPr>
      </p:pic>
      <p:pic>
        <p:nvPicPr>
          <p:cNvPr id="25" name="図 24" descr="人, 男, 紙, テーブル が含まれている画像&#10;&#10;自動的に生成された説明">
            <a:extLst>
              <a:ext uri="{FF2B5EF4-FFF2-40B4-BE49-F238E27FC236}">
                <a16:creationId xmlns:a16="http://schemas.microsoft.com/office/drawing/2014/main" id="{2A157A3A-CB3B-4BD4-8708-6A02ECE48A7B}"/>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7909" y="5292141"/>
            <a:ext cx="2455200" cy="1684800"/>
          </a:xfrm>
          <a:prstGeom prst="rect">
            <a:avLst/>
          </a:prstGeom>
        </p:spPr>
      </p:pic>
      <p:pic>
        <p:nvPicPr>
          <p:cNvPr id="34" name="図 33" descr="部屋に備えている様々な家具&#10;&#10;中程度の精度で自動的に生成された説明">
            <a:extLst>
              <a:ext uri="{FF2B5EF4-FFF2-40B4-BE49-F238E27FC236}">
                <a16:creationId xmlns:a16="http://schemas.microsoft.com/office/drawing/2014/main" id="{2FDD41F2-47C2-4AD4-8611-E1079DBC807D}"/>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943447" y="1621036"/>
            <a:ext cx="3463200" cy="2628000"/>
          </a:xfrm>
          <a:prstGeom prst="rect">
            <a:avLst/>
          </a:prstGeom>
        </p:spPr>
      </p:pic>
    </p:spTree>
    <p:extLst>
      <p:ext uri="{BB962C8B-B14F-4D97-AF65-F5344CB8AC3E}">
        <p14:creationId xmlns:p14="http://schemas.microsoft.com/office/powerpoint/2010/main" val="3172527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子ロバキッズひろば</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39074"/>
          </a:xfrm>
          <a:prstGeom prst="rect">
            <a:avLst/>
          </a:prstGeom>
          <a:noFill/>
        </p:spPr>
        <p:txBody>
          <a:bodyPr wrap="square" rtlCol="0">
            <a:spAutoFit/>
          </a:bodyPr>
          <a:lstStyle/>
          <a:p>
            <a:pPr>
              <a:lnSpc>
                <a:spcPct val="130000"/>
              </a:lnSpc>
            </a:pPr>
            <a:r>
              <a:rPr kumimoji="1" lang="ja-JP" altLang="en-US" sz="1200" dirty="0">
                <a:latin typeface="メイリオ" panose="020B0604030504040204" pitchFamily="50" charset="-128"/>
                <a:ea typeface="メイリオ" panose="020B0604030504040204" pitchFamily="50" charset="-128"/>
              </a:rPr>
              <a:t>当事業所は児童発達支援、保育所等訪問支援以外に大阪市障がい児等療育支援事業も行っています。当事業所を利用されていなくても、療育相談や療育指導を保護者の方だけでなく、保育園や学校にも行っています。</a:t>
            </a:r>
            <a:endParaRPr kumimoji="1" lang="en-US" altLang="ja-JP" sz="1200" dirty="0">
              <a:latin typeface="メイリオ" panose="020B0604030504040204" pitchFamily="50" charset="-128"/>
              <a:ea typeface="メイリオ" panose="020B0604030504040204" pitchFamily="50" charset="-128"/>
            </a:endParaRPr>
          </a:p>
          <a:p>
            <a:pPr>
              <a:lnSpc>
                <a:spcPct val="130000"/>
              </a:lnSpc>
            </a:pPr>
            <a:r>
              <a:rPr kumimoji="1" lang="ja-JP" altLang="en-US" sz="1200" dirty="0">
                <a:latin typeface="メイリオ" panose="020B0604030504040204" pitchFamily="50" charset="-128"/>
                <a:ea typeface="メイリオ" panose="020B0604030504040204" pitchFamily="50" charset="-128"/>
              </a:rPr>
              <a:t>お困りごとがございましたら</a:t>
            </a:r>
            <a:endParaRPr kumimoji="1" lang="en-US" altLang="ja-JP" sz="1200" dirty="0">
              <a:latin typeface="メイリオ" panose="020B0604030504040204" pitchFamily="50" charset="-128"/>
              <a:ea typeface="メイリオ" panose="020B0604030504040204" pitchFamily="50" charset="-128"/>
            </a:endParaRPr>
          </a:p>
          <a:p>
            <a:pPr>
              <a:lnSpc>
                <a:spcPct val="130000"/>
              </a:lnSpc>
            </a:pPr>
            <a:r>
              <a:rPr kumimoji="1" lang="ja-JP" altLang="en-US" sz="1200" dirty="0">
                <a:latin typeface="メイリオ" panose="020B0604030504040204" pitchFamily="50" charset="-128"/>
                <a:ea typeface="メイリオ" panose="020B0604030504040204" pitchFamily="50" charset="-128"/>
              </a:rPr>
              <a:t>ご相談ください。</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一人ひとりがより良く育つことを大切に</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2123658"/>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　児童発達支援　</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①毎日通園クラス（定員</a:t>
            </a:r>
            <a:r>
              <a:rPr kumimoji="1" lang="en-US" altLang="ja-JP" sz="1200" dirty="0">
                <a:latin typeface="メイリオ" panose="020B0604030504040204" pitchFamily="50" charset="-128"/>
                <a:ea typeface="メイリオ" panose="020B0604030504040204" pitchFamily="50" charset="-128"/>
              </a:rPr>
              <a:t>5</a:t>
            </a:r>
            <a:r>
              <a:rPr kumimoji="1" lang="ja-JP" altLang="en-US" sz="1200" dirty="0">
                <a:latin typeface="メイリオ" panose="020B0604030504040204" pitchFamily="50" charset="-128"/>
                <a:ea typeface="メイリオ" panose="020B0604030504040204" pitchFamily="50" charset="-128"/>
              </a:rPr>
              <a:t>名程度）</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９時３０分～１３時３０分</a:t>
            </a:r>
            <a:endParaRPr kumimoji="1" lang="en-US" altLang="ja-JP" sz="1200" dirty="0">
              <a:latin typeface="メイリオ" panose="020B0604030504040204" pitchFamily="50" charset="-128"/>
              <a:ea typeface="メイリオ" panose="020B0604030504040204" pitchFamily="50" charset="-128"/>
            </a:endParaRPr>
          </a:p>
          <a:p>
            <a:r>
              <a:rPr kumimoji="1" lang="ja-JP" altLang="en-US" sz="900" dirty="0">
                <a:latin typeface="メイリオ" panose="020B0604030504040204" pitchFamily="50" charset="-128"/>
                <a:ea typeface="メイリオ" panose="020B0604030504040204" pitchFamily="50" charset="-128"/>
              </a:rPr>
              <a:t>（隣接する同法人の保育園と連携し療育を実施しています。）</a:t>
            </a:r>
            <a:r>
              <a:rPr kumimoji="1" lang="ja-JP" altLang="en-US" sz="1200" dirty="0">
                <a:latin typeface="メイリオ" panose="020B0604030504040204" pitchFamily="50" charset="-128"/>
                <a:ea typeface="メイリオ" panose="020B0604030504040204" pitchFamily="50" charset="-128"/>
              </a:rPr>
              <a:t>
②年少児クラス（週</a:t>
            </a:r>
            <a:r>
              <a:rPr kumimoji="1" lang="en-US" altLang="ja-JP" sz="1200" dirty="0">
                <a:latin typeface="メイリオ" panose="020B0604030504040204" pitchFamily="50" charset="-128"/>
                <a:ea typeface="メイリオ" panose="020B0604030504040204" pitchFamily="50" charset="-128"/>
              </a:rPr>
              <a:t>1</a:t>
            </a:r>
            <a:r>
              <a:rPr kumimoji="1" lang="ja-JP" altLang="en-US" sz="1200" dirty="0">
                <a:latin typeface="メイリオ" panose="020B0604030504040204" pitchFamily="50" charset="-128"/>
                <a:ea typeface="メイリオ" panose="020B0604030504040204" pitchFamily="50" charset="-128"/>
              </a:rPr>
              <a:t>回　定員</a:t>
            </a:r>
            <a:r>
              <a:rPr kumimoji="1" lang="en-US" altLang="ja-JP" sz="1200" dirty="0">
                <a:latin typeface="メイリオ" panose="020B0604030504040204" pitchFamily="50" charset="-128"/>
                <a:ea typeface="メイリオ" panose="020B0604030504040204" pitchFamily="50" charset="-128"/>
              </a:rPr>
              <a:t>5</a:t>
            </a:r>
            <a:r>
              <a:rPr kumimoji="1" lang="ja-JP" altLang="en-US" sz="1200" dirty="0">
                <a:latin typeface="メイリオ" panose="020B0604030504040204" pitchFamily="50" charset="-128"/>
                <a:ea typeface="メイリオ" panose="020B0604030504040204" pitchFamily="50" charset="-128"/>
              </a:rPr>
              <a:t>名程度）</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   15</a:t>
            </a:r>
            <a:r>
              <a:rPr kumimoji="1" lang="ja-JP" altLang="en-US" sz="1200" dirty="0">
                <a:latin typeface="メイリオ" panose="020B0604030504040204" pitchFamily="50" charset="-128"/>
                <a:ea typeface="メイリオ" panose="020B0604030504040204" pitchFamily="50" charset="-128"/>
              </a:rPr>
              <a:t>時</a:t>
            </a:r>
            <a:r>
              <a:rPr kumimoji="1" lang="en-US" altLang="ja-JP" sz="1200" dirty="0">
                <a:latin typeface="メイリオ" panose="020B0604030504040204" pitchFamily="50" charset="-128"/>
                <a:ea typeface="メイリオ" panose="020B0604030504040204" pitchFamily="50" charset="-128"/>
              </a:rPr>
              <a:t>30</a:t>
            </a:r>
            <a:r>
              <a:rPr kumimoji="1" lang="ja-JP" altLang="en-US" sz="1200" dirty="0">
                <a:latin typeface="メイリオ" panose="020B0604030504040204" pitchFamily="50" charset="-128"/>
                <a:ea typeface="メイリオ" panose="020B0604030504040204" pitchFamily="50" charset="-128"/>
              </a:rPr>
              <a:t>分～</a:t>
            </a:r>
            <a:r>
              <a:rPr kumimoji="1" lang="en-US" altLang="ja-JP" sz="1200" dirty="0">
                <a:latin typeface="メイリオ" panose="020B0604030504040204" pitchFamily="50" charset="-128"/>
                <a:ea typeface="メイリオ" panose="020B0604030504040204" pitchFamily="50" charset="-128"/>
              </a:rPr>
              <a:t>16</a:t>
            </a:r>
            <a:r>
              <a:rPr kumimoji="1" lang="ja-JP" altLang="en-US" sz="1200" dirty="0">
                <a:latin typeface="メイリオ" panose="020B0604030504040204" pitchFamily="50" charset="-128"/>
                <a:ea typeface="メイリオ" panose="020B0604030504040204" pitchFamily="50" charset="-128"/>
              </a:rPr>
              <a:t>時</a:t>
            </a:r>
            <a:r>
              <a:rPr kumimoji="1" lang="en-US" altLang="ja-JP" sz="1200" dirty="0">
                <a:latin typeface="メイリオ" panose="020B0604030504040204" pitchFamily="50" charset="-128"/>
                <a:ea typeface="メイリオ" panose="020B0604030504040204" pitchFamily="50" charset="-128"/>
              </a:rPr>
              <a:t>30</a:t>
            </a:r>
            <a:r>
              <a:rPr kumimoji="1" lang="ja-JP" altLang="en-US" sz="1200" dirty="0">
                <a:latin typeface="メイリオ" panose="020B0604030504040204" pitchFamily="50" charset="-128"/>
                <a:ea typeface="メイリオ" panose="020B0604030504040204" pitchFamily="50" charset="-128"/>
              </a:rPr>
              <a:t>分　</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③年中児クラス（週</a:t>
            </a:r>
            <a:r>
              <a:rPr kumimoji="1" lang="en-US" altLang="ja-JP" sz="1200" dirty="0">
                <a:latin typeface="メイリオ" panose="020B0604030504040204" pitchFamily="50" charset="-128"/>
                <a:ea typeface="メイリオ" panose="020B0604030504040204" pitchFamily="50" charset="-128"/>
              </a:rPr>
              <a:t>1</a:t>
            </a:r>
            <a:r>
              <a:rPr kumimoji="1" lang="ja-JP" altLang="en-US" sz="1200" dirty="0">
                <a:latin typeface="メイリオ" panose="020B0604030504040204" pitchFamily="50" charset="-128"/>
                <a:ea typeface="メイリオ" panose="020B0604030504040204" pitchFamily="50" charset="-128"/>
              </a:rPr>
              <a:t>回　定員</a:t>
            </a:r>
            <a:r>
              <a:rPr kumimoji="1" lang="en-US" altLang="ja-JP" sz="1200" dirty="0">
                <a:latin typeface="メイリオ" panose="020B0604030504040204" pitchFamily="50" charset="-128"/>
                <a:ea typeface="メイリオ" panose="020B0604030504040204" pitchFamily="50" charset="-128"/>
              </a:rPr>
              <a:t>5</a:t>
            </a:r>
            <a:r>
              <a:rPr kumimoji="1" lang="ja-JP" altLang="en-US" sz="1200" dirty="0">
                <a:latin typeface="メイリオ" panose="020B0604030504040204" pitchFamily="50" charset="-128"/>
                <a:ea typeface="メイリオ" panose="020B0604030504040204" pitchFamily="50" charset="-128"/>
              </a:rPr>
              <a:t>名程度）</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   15</a:t>
            </a:r>
            <a:r>
              <a:rPr kumimoji="1" lang="ja-JP" altLang="en-US" sz="1200" dirty="0">
                <a:latin typeface="メイリオ" panose="020B0604030504040204" pitchFamily="50" charset="-128"/>
                <a:ea typeface="メイリオ" panose="020B0604030504040204" pitchFamily="50" charset="-128"/>
              </a:rPr>
              <a:t>時</a:t>
            </a:r>
            <a:r>
              <a:rPr kumimoji="1" lang="en-US" altLang="ja-JP" sz="1200" dirty="0">
                <a:latin typeface="メイリオ" panose="020B0604030504040204" pitchFamily="50" charset="-128"/>
                <a:ea typeface="メイリオ" panose="020B0604030504040204" pitchFamily="50" charset="-128"/>
              </a:rPr>
              <a:t>30</a:t>
            </a:r>
            <a:r>
              <a:rPr kumimoji="1" lang="ja-JP" altLang="en-US" sz="1200" dirty="0">
                <a:latin typeface="メイリオ" panose="020B0604030504040204" pitchFamily="50" charset="-128"/>
                <a:ea typeface="メイリオ" panose="020B0604030504040204" pitchFamily="50" charset="-128"/>
              </a:rPr>
              <a:t>分～</a:t>
            </a:r>
            <a:r>
              <a:rPr kumimoji="1" lang="en-US" altLang="ja-JP" sz="1200" dirty="0">
                <a:latin typeface="メイリオ" panose="020B0604030504040204" pitchFamily="50" charset="-128"/>
                <a:ea typeface="メイリオ" panose="020B0604030504040204" pitchFamily="50" charset="-128"/>
              </a:rPr>
              <a:t>16</a:t>
            </a:r>
            <a:r>
              <a:rPr kumimoji="1" lang="ja-JP" altLang="en-US" sz="1200" dirty="0">
                <a:latin typeface="メイリオ" panose="020B0604030504040204" pitchFamily="50" charset="-128"/>
                <a:ea typeface="メイリオ" panose="020B0604030504040204" pitchFamily="50" charset="-128"/>
              </a:rPr>
              <a:t>時</a:t>
            </a:r>
            <a:r>
              <a:rPr kumimoji="1" lang="en-US" altLang="ja-JP" sz="1200" dirty="0">
                <a:latin typeface="メイリオ" panose="020B0604030504040204" pitchFamily="50" charset="-128"/>
                <a:ea typeface="メイリオ" panose="020B0604030504040204" pitchFamily="50" charset="-128"/>
              </a:rPr>
              <a:t>30</a:t>
            </a:r>
            <a:r>
              <a:rPr kumimoji="1" lang="ja-JP" altLang="en-US" sz="1200" dirty="0">
                <a:latin typeface="メイリオ" panose="020B0604030504040204" pitchFamily="50" charset="-128"/>
                <a:ea typeface="メイリオ" panose="020B0604030504040204" pitchFamily="50" charset="-128"/>
              </a:rPr>
              <a:t>分　</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④年長児クラス（週</a:t>
            </a:r>
            <a:r>
              <a:rPr kumimoji="1" lang="en-US" altLang="ja-JP" sz="1200" dirty="0">
                <a:latin typeface="メイリオ" panose="020B0604030504040204" pitchFamily="50" charset="-128"/>
                <a:ea typeface="メイリオ" panose="020B0604030504040204" pitchFamily="50" charset="-128"/>
              </a:rPr>
              <a:t>1</a:t>
            </a:r>
            <a:r>
              <a:rPr kumimoji="1" lang="ja-JP" altLang="en-US" sz="1200" dirty="0">
                <a:latin typeface="メイリオ" panose="020B0604030504040204" pitchFamily="50" charset="-128"/>
                <a:ea typeface="メイリオ" panose="020B0604030504040204" pitchFamily="50" charset="-128"/>
              </a:rPr>
              <a:t>回　定員</a:t>
            </a:r>
            <a:r>
              <a:rPr kumimoji="1" lang="en-US" altLang="ja-JP" sz="1200" dirty="0">
                <a:latin typeface="メイリオ" panose="020B0604030504040204" pitchFamily="50" charset="-128"/>
                <a:ea typeface="メイリオ" panose="020B0604030504040204" pitchFamily="50" charset="-128"/>
              </a:rPr>
              <a:t>5</a:t>
            </a:r>
            <a:r>
              <a:rPr kumimoji="1" lang="ja-JP" altLang="en-US" sz="1200" dirty="0">
                <a:latin typeface="メイリオ" panose="020B0604030504040204" pitchFamily="50" charset="-128"/>
                <a:ea typeface="メイリオ" panose="020B0604030504040204" pitchFamily="50" charset="-128"/>
              </a:rPr>
              <a:t>名程度）</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   15</a:t>
            </a:r>
            <a:r>
              <a:rPr kumimoji="1" lang="ja-JP" altLang="en-US" sz="1200" dirty="0">
                <a:latin typeface="メイリオ" panose="020B0604030504040204" pitchFamily="50" charset="-128"/>
                <a:ea typeface="メイリオ" panose="020B0604030504040204" pitchFamily="50" charset="-128"/>
              </a:rPr>
              <a:t>時</a:t>
            </a:r>
            <a:r>
              <a:rPr kumimoji="1" lang="en-US" altLang="ja-JP" sz="1200" dirty="0">
                <a:latin typeface="メイリオ" panose="020B0604030504040204" pitchFamily="50" charset="-128"/>
                <a:ea typeface="メイリオ" panose="020B0604030504040204" pitchFamily="50" charset="-128"/>
              </a:rPr>
              <a:t>30</a:t>
            </a:r>
            <a:r>
              <a:rPr kumimoji="1" lang="ja-JP" altLang="en-US" sz="1200" dirty="0">
                <a:latin typeface="メイリオ" panose="020B0604030504040204" pitchFamily="50" charset="-128"/>
                <a:ea typeface="メイリオ" panose="020B0604030504040204" pitchFamily="50" charset="-128"/>
              </a:rPr>
              <a:t>分～</a:t>
            </a:r>
            <a:r>
              <a:rPr kumimoji="1" lang="en-US" altLang="ja-JP" sz="1200" dirty="0">
                <a:latin typeface="メイリオ" panose="020B0604030504040204" pitchFamily="50" charset="-128"/>
                <a:ea typeface="メイリオ" panose="020B0604030504040204" pitchFamily="50" charset="-128"/>
              </a:rPr>
              <a:t>16</a:t>
            </a:r>
            <a:r>
              <a:rPr kumimoji="1" lang="ja-JP" altLang="en-US" sz="1200" dirty="0">
                <a:latin typeface="メイリオ" panose="020B0604030504040204" pitchFamily="50" charset="-128"/>
                <a:ea typeface="メイリオ" panose="020B0604030504040204" pitchFamily="50" charset="-128"/>
              </a:rPr>
              <a:t>時</a:t>
            </a:r>
            <a:r>
              <a:rPr kumimoji="1" lang="en-US" altLang="ja-JP" sz="1200" dirty="0">
                <a:latin typeface="メイリオ" panose="020B0604030504040204" pitchFamily="50" charset="-128"/>
                <a:ea typeface="メイリオ" panose="020B0604030504040204" pitchFamily="50" charset="-128"/>
              </a:rPr>
              <a:t>30</a:t>
            </a:r>
            <a:r>
              <a:rPr kumimoji="1" lang="ja-JP" altLang="en-US" sz="1200" dirty="0">
                <a:latin typeface="メイリオ" panose="020B0604030504040204" pitchFamily="50" charset="-128"/>
                <a:ea typeface="メイリオ" panose="020B0604030504040204" pitchFamily="50" charset="-128"/>
              </a:rPr>
              <a:t>分
</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子ロバキッズひろば</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534-0011</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06-6924-1123</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corobakids@sirius.ocn.ne.jp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大阪市メトロ谷町線「都島」</a:t>
            </a:r>
            <a:r>
              <a:rPr lang="en-US" altLang="ja-JP" sz="900" b="0" i="0" dirty="0">
                <a:effectLst/>
                <a:latin typeface="メイリオ" panose="020B0604030504040204" pitchFamily="50" charset="-128"/>
                <a:ea typeface="メイリオ" panose="020B0604030504040204" pitchFamily="50" charset="-128"/>
              </a:rPr>
              <a:t>5</a:t>
            </a:r>
            <a:r>
              <a:rPr lang="ja-JP" altLang="en-US" sz="900" b="0" i="0" dirty="0">
                <a:effectLst/>
                <a:latin typeface="メイリオ" panose="020B0604030504040204" pitchFamily="50" charset="-128"/>
                <a:ea typeface="メイリオ" panose="020B0604030504040204" pitchFamily="50" charset="-128"/>
              </a:rPr>
              <a:t>番出口より</a:t>
            </a:r>
            <a:r>
              <a:rPr lang="en-US" altLang="ja-JP" sz="900" b="0" i="0" dirty="0">
                <a:effectLst/>
                <a:latin typeface="メイリオ" panose="020B0604030504040204" pitchFamily="50" charset="-128"/>
                <a:ea typeface="メイリオ" panose="020B0604030504040204" pitchFamily="50" charset="-128"/>
              </a:rPr>
              <a:t>15</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大阪市都島区高倉町</a:t>
            </a:r>
            <a:r>
              <a:rPr lang="en-US" altLang="zh-TW" sz="900" b="0" i="0">
                <a:solidFill>
                  <a:srgbClr val="202124"/>
                </a:solidFill>
                <a:effectLst/>
                <a:latin typeface="メイリオ" panose="020B0604030504040204" pitchFamily="50" charset="-128"/>
                <a:ea typeface="メイリオ" panose="020B0604030504040204" pitchFamily="50" charset="-128"/>
              </a:rPr>
              <a:t>2-9-27</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92587"/>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09:30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92587"/>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92587"/>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92587"/>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883788" y="8988291"/>
            <a:ext cx="2384999" cy="698268"/>
          </a:xfrm>
          <a:prstGeom prst="rect">
            <a:avLst/>
          </a:prstGeom>
          <a:noFill/>
        </p:spPr>
        <p:txBody>
          <a:bodyPr wrap="square" rtlCol="0">
            <a:spAutoFit/>
          </a:bodyPr>
          <a:lstStyle/>
          <a:p>
            <a:pPr marL="228600" indent="-228600">
              <a:lnSpc>
                <a:spcPct val="150000"/>
              </a:lnSpc>
              <a:buFont typeface="Wingdings" panose="05000000000000000000" pitchFamily="2" charset="2"/>
              <a:buChar char="u"/>
            </a:pPr>
            <a:r>
              <a:rPr kumimoji="1" lang="ja-JP" altLang="en-US" sz="900" dirty="0">
                <a:latin typeface="メイリオ" panose="020B0604030504040204" pitchFamily="50" charset="-128"/>
                <a:ea typeface="メイリオ" panose="020B0604030504040204" pitchFamily="50" charset="-128"/>
              </a:rPr>
              <a:t>　児童発達支援</a:t>
            </a:r>
            <a:endParaRPr kumimoji="1" lang="en-US" altLang="ja-JP" sz="900" dirty="0">
              <a:latin typeface="メイリオ" panose="020B0604030504040204" pitchFamily="50" charset="-128"/>
              <a:ea typeface="メイリオ" panose="020B0604030504040204" pitchFamily="50" charset="-128"/>
            </a:endParaRPr>
          </a:p>
          <a:p>
            <a:pPr marL="228600" indent="-228600">
              <a:lnSpc>
                <a:spcPct val="150000"/>
              </a:lnSpc>
              <a:buFont typeface="Wingdings" panose="05000000000000000000" pitchFamily="2" charset="2"/>
              <a:buChar char="u"/>
            </a:pP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保育所等訪問支援　
　大阪市障がい児等療育支援事業</a:t>
            </a: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保育支援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hidden="1">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知的</a:t>
            </a: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23</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AEC3D4B9-C5C4-4F8C-9596-6F0DEFB4B2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909" y="618681"/>
            <a:ext cx="864000" cy="864000"/>
          </a:xfrm>
          <a:prstGeom prst="rect">
            <a:avLst/>
          </a:prstGeom>
        </p:spPr>
      </p:pic>
      <p:pic>
        <p:nvPicPr>
          <p:cNvPr id="25" name="図 24" descr="店の入り口&#10;&#10;低い精度で自動的に生成された説明">
            <a:extLst>
              <a:ext uri="{FF2B5EF4-FFF2-40B4-BE49-F238E27FC236}">
                <a16:creationId xmlns:a16="http://schemas.microsoft.com/office/drawing/2014/main" id="{04734EA1-CAD3-4C23-BD56-3EC9050C9B3A}"/>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43447" y="1623000"/>
            <a:ext cx="3463200" cy="2628000"/>
          </a:xfrm>
          <a:prstGeom prst="rect">
            <a:avLst/>
          </a:prstGeom>
        </p:spPr>
      </p:pic>
      <p:pic>
        <p:nvPicPr>
          <p:cNvPr id="34" name="図 33" descr="人, 屋内, テーブル, 座る が含まれている画像&#10;&#10;自動的に生成された説明">
            <a:extLst>
              <a:ext uri="{FF2B5EF4-FFF2-40B4-BE49-F238E27FC236}">
                <a16:creationId xmlns:a16="http://schemas.microsoft.com/office/drawing/2014/main" id="{C7A443D4-98A9-47D8-A3E2-DE828A809C53}"/>
              </a:ext>
            </a:extLst>
          </p:cNvPr>
          <p:cNvPicPr>
            <a:picLocks noChangeAspect="1"/>
          </p:cNvPicPr>
          <p:nvPr/>
        </p:nvPicPr>
        <p:blipFill rotWithShape="1">
          <a:blip r:embed="rId14">
            <a:extLst>
              <a:ext uri="{28A0092B-C50C-407E-A947-70E740481C1C}">
                <a14:useLocalDpi xmlns:a14="http://schemas.microsoft.com/office/drawing/2010/main" val="0"/>
              </a:ext>
            </a:extLst>
          </a:blip>
          <a:srcRect t="13836"/>
          <a:stretch/>
        </p:blipFill>
        <p:spPr>
          <a:xfrm>
            <a:off x="431605" y="5293753"/>
            <a:ext cx="2455200" cy="1650042"/>
          </a:xfrm>
          <a:prstGeom prst="rect">
            <a:avLst/>
          </a:prstGeom>
        </p:spPr>
      </p:pic>
    </p:spTree>
    <p:extLst>
      <p:ext uri="{BB962C8B-B14F-4D97-AF65-F5344CB8AC3E}">
        <p14:creationId xmlns:p14="http://schemas.microsoft.com/office/powerpoint/2010/main" val="1397493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特定非営利活動法人　かえる</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ディサービスかえるでは、自立に向けたサポートを主に集団生活がスムーズにおこなえる支援を実施。身近な社会ルール、例えば公共交通機関を利用できるように切符購入や乗換等の支援や無料乗車証の提示について等の支援を実施しています。
当事務所周辺のイベント等に参加し、同世代の方や地域の方との交流を深めています。</a:t>
            </a:r>
            <a:endParaRPr kumimoji="1" lang="ja-JP" altLang="en-US" sz="1200" dirty="0">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自立生活に向けて全力サポート！！</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938992"/>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楽しみながら学ぶこととして、屋外ではプールや公園等に行きます。室内では、トランプやパズル・ブロック等の知育玩具等を利用して日頃の学校での学習を生かした遊びを実施しています。年間イベントとして、潮干狩りや海水浴・スーパー銭湯等公共マナーを身につける訓練を実施しています。コロナの関係で訪問できていませんが、工場見学等も実施しています。厳しい時もありますが、楽しみながら自立支援サポートを実施しています。</a:t>
            </a:r>
            <a:endParaRPr kumimoji="1" lang="ja-JP" altLang="en-US" sz="1200" dirty="0">
              <a:latin typeface="メイリオ" panose="020B0604030504040204" pitchFamily="50" charset="-128"/>
              <a:ea typeface="メイリオ" panose="020B0604030504040204" pitchFamily="50" charset="-128"/>
            </a:endParaRP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特定非営利活動法人　かえる</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534-0002</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メゾンアベニール</a:t>
            </a:r>
            <a:r>
              <a:rPr kumimoji="1" lang="en-US" altLang="ja-JP" sz="900">
                <a:latin typeface="メイリオ" panose="020B0604030504040204" pitchFamily="50" charset="-128"/>
                <a:ea typeface="メイリオ" panose="020B0604030504040204" pitchFamily="50" charset="-128"/>
              </a:rPr>
              <a:t>1</a:t>
            </a:r>
            <a:r>
              <a:rPr kumimoji="1" lang="ja-JP" altLang="en-US" sz="900">
                <a:latin typeface="メイリオ" panose="020B0604030504040204" pitchFamily="50" charset="-128"/>
                <a:ea typeface="メイリオ" panose="020B0604030504040204" pitchFamily="50" charset="-128"/>
              </a:rPr>
              <a:t>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06-6922-3003</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npo-kaeru@sky.plala.or.jp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バス</a:t>
            </a:r>
            <a:r>
              <a:rPr lang="en-US" altLang="ja-JP" sz="900" b="0" i="0">
                <a:effectLst/>
                <a:latin typeface="メイリオ" panose="020B0604030504040204" pitchFamily="50" charset="-128"/>
                <a:ea typeface="メイリオ" panose="020B0604030504040204" pitchFamily="50" charset="-128"/>
              </a:rPr>
              <a:t>:</a:t>
            </a:r>
            <a:r>
              <a:rPr lang="ja-JP" altLang="en-US" sz="900" b="0" i="0">
                <a:effectLst/>
                <a:latin typeface="メイリオ" panose="020B0604030504040204" pitchFamily="50" charset="-128"/>
                <a:ea typeface="メイリオ" panose="020B0604030504040204" pitchFamily="50" charset="-128"/>
              </a:rPr>
              <a:t>３４号・大阪駅前行・守口車庫前行</a:t>
            </a:r>
            <a:r>
              <a:rPr lang="en-US" altLang="ja-JP" sz="900" b="0" i="0">
                <a:effectLst/>
                <a:latin typeface="メイリオ" panose="020B0604030504040204" pitchFamily="50" charset="-128"/>
                <a:ea typeface="メイリオ" panose="020B0604030504040204" pitchFamily="50" charset="-128"/>
              </a:rPr>
              <a:t>【</a:t>
            </a:r>
            <a:r>
              <a:rPr lang="ja-JP" altLang="en-US" sz="900" b="0" i="0">
                <a:effectLst/>
                <a:latin typeface="メイリオ" panose="020B0604030504040204" pitchFamily="50" charset="-128"/>
                <a:ea typeface="メイリオ" panose="020B0604030504040204" pitchFamily="50" charset="-128"/>
              </a:rPr>
              <a:t>大東町</a:t>
            </a:r>
            <a:r>
              <a:rPr lang="en-US" altLang="ja-JP" sz="900" b="0" i="0">
                <a:effectLst/>
                <a:latin typeface="メイリオ" panose="020B0604030504040204" pitchFamily="50" charset="-128"/>
                <a:ea typeface="メイリオ" panose="020B0604030504040204" pitchFamily="50" charset="-128"/>
              </a:rPr>
              <a:t>】</a:t>
            </a:r>
            <a:r>
              <a:rPr lang="ja-JP" altLang="en-US" sz="900" b="0" i="0">
                <a:effectLst/>
                <a:latin typeface="メイリオ" panose="020B0604030504040204" pitchFamily="50" charset="-128"/>
                <a:ea typeface="メイリオ" panose="020B0604030504040204" pitchFamily="50" charset="-128"/>
              </a:rPr>
              <a:t>下車徒歩</a:t>
            </a:r>
            <a:r>
              <a:rPr lang="en-US" altLang="ja-JP" sz="900" b="0" i="0">
                <a:effectLst/>
                <a:latin typeface="メイリオ" panose="020B0604030504040204" pitchFamily="50" charset="-128"/>
                <a:ea typeface="メイリオ" panose="020B0604030504040204" pitchFamily="50" charset="-128"/>
              </a:rPr>
              <a:t>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大阪市都島区大東町二丁目</a:t>
            </a:r>
            <a:r>
              <a:rPr lang="en-US" altLang="zh-TW" sz="900" b="0" i="0">
                <a:solidFill>
                  <a:srgbClr val="202124"/>
                </a:solidFill>
                <a:effectLst/>
                <a:latin typeface="メイリオ" panose="020B0604030504040204" pitchFamily="50" charset="-128"/>
                <a:ea typeface="メイリオ" panose="020B0604030504040204" pitchFamily="50" charset="-128"/>
              </a:rPr>
              <a:t>17</a:t>
            </a:r>
            <a:r>
              <a:rPr lang="zh-TW" altLang="en-US" sz="900" b="0" i="0">
                <a:solidFill>
                  <a:srgbClr val="202124"/>
                </a:solidFill>
                <a:effectLst/>
                <a:latin typeface="メイリオ" panose="020B0604030504040204" pitchFamily="50" charset="-128"/>
                <a:ea typeface="メイリオ" panose="020B0604030504040204" pitchFamily="50" charset="-128"/>
              </a:rPr>
              <a:t>番</a:t>
            </a:r>
            <a:r>
              <a:rPr lang="en-US" altLang="zh-TW" sz="900" b="0" i="0">
                <a:solidFill>
                  <a:srgbClr val="202124"/>
                </a:solidFill>
                <a:effectLst/>
                <a:latin typeface="メイリオ" panose="020B0604030504040204" pitchFamily="50" charset="-128"/>
                <a:ea typeface="メイリオ" panose="020B0604030504040204" pitchFamily="50" charset="-128"/>
              </a:rPr>
              <a:t>25</a:t>
            </a:r>
            <a:r>
              <a:rPr lang="zh-TW" altLang="en-US" sz="900" b="0" i="0">
                <a:solidFill>
                  <a:srgbClr val="202124"/>
                </a:solidFill>
                <a:effectLst/>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14:00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230832"/>
          </a:xfrm>
          <a:prstGeom prst="rect">
            <a:avLst/>
          </a:prstGeom>
          <a:noFill/>
        </p:spPr>
        <p:txBody>
          <a:bodyPr wrap="square" rtlCol="0">
            <a:spAutoFit/>
          </a:bodyPr>
          <a:lstStyle/>
          <a:p>
            <a:r>
              <a:rPr kumimoji="1" lang="zh-CN" altLang="en-US" sz="900">
                <a:latin typeface="メイリオ" panose="020B0604030504040204" pitchFamily="50" charset="-128"/>
                <a:ea typeface="メイリオ" panose="020B0604030504040204" pitchFamily="50" charset="-128"/>
              </a:rPr>
              <a:t>都島区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城東区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旭区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北区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日</a:t>
            </a:r>
            <a:r>
              <a:rPr kumimoji="1" lang="en-US" altLang="ja-JP" sz="900"/>
              <a:t>, </a:t>
            </a:r>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電車</a:t>
            </a:r>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おおさか東線</a:t>
            </a:r>
            <a:r>
              <a:rPr lang="en-US" altLang="ja-JP" sz="900" b="0" i="0">
                <a:effectLst/>
                <a:latin typeface="メイリオ" panose="020B0604030504040204" pitchFamily="50" charset="-128"/>
                <a:ea typeface="メイリオ" panose="020B0604030504040204" pitchFamily="50" charset="-128"/>
              </a:rPr>
              <a:t>【</a:t>
            </a:r>
            <a:r>
              <a:rPr lang="ja-JP" altLang="en-US" sz="900" b="0" i="0">
                <a:effectLst/>
                <a:latin typeface="メイリオ" panose="020B0604030504040204" pitchFamily="50" charset="-128"/>
                <a:ea typeface="メイリオ" panose="020B0604030504040204" pitchFamily="50" charset="-128"/>
              </a:rPr>
              <a:t>城北公園通駅</a:t>
            </a:r>
            <a:r>
              <a:rPr lang="en-US" altLang="ja-JP" sz="900" b="0" i="0">
                <a:effectLst/>
                <a:latin typeface="メイリオ" panose="020B0604030504040204" pitchFamily="50" charset="-128"/>
                <a:ea typeface="メイリオ" panose="020B0604030504040204" pitchFamily="50" charset="-128"/>
              </a:rPr>
              <a:t>】</a:t>
            </a:r>
            <a:r>
              <a:rPr lang="ja-JP" altLang="en-US" sz="900" b="0" i="0">
                <a:effectLst/>
                <a:latin typeface="メイリオ" panose="020B0604030504040204" pitchFamily="50" charset="-128"/>
                <a:ea typeface="メイリオ" panose="020B0604030504040204" pitchFamily="50" charset="-128"/>
              </a:rPr>
              <a:t>下車徒歩</a:t>
            </a:r>
            <a:r>
              <a:rPr lang="en-US" altLang="ja-JP" sz="900" b="0" i="0">
                <a:effectLst/>
                <a:latin typeface="メイリオ" panose="020B0604030504040204" pitchFamily="50" charset="-128"/>
                <a:ea typeface="メイリオ" panose="020B0604030504040204" pitchFamily="50" charset="-128"/>
              </a:rPr>
              <a:t>8</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生活介護</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24</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DEBB24EC-ECDF-435D-A69B-BFB8EE5257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44000" y="619443"/>
            <a:ext cx="864000" cy="864000"/>
          </a:xfrm>
          <a:prstGeom prst="rect">
            <a:avLst/>
          </a:prstGeom>
        </p:spPr>
      </p:pic>
      <p:pic>
        <p:nvPicPr>
          <p:cNvPr id="25" name="図 24" descr="海にサーフィンをしている人たち&#10;&#10;自動的に生成された説明">
            <a:extLst>
              <a:ext uri="{FF2B5EF4-FFF2-40B4-BE49-F238E27FC236}">
                <a16:creationId xmlns:a16="http://schemas.microsoft.com/office/drawing/2014/main" id="{B6F8042A-406E-494A-BFEC-B60DEF94C0F8}"/>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7909" y="5292141"/>
            <a:ext cx="2455200" cy="1684800"/>
          </a:xfrm>
          <a:prstGeom prst="rect">
            <a:avLst/>
          </a:prstGeom>
        </p:spPr>
      </p:pic>
      <p:pic>
        <p:nvPicPr>
          <p:cNvPr id="34" name="図 33" descr="キッチンで料理をしている人達&#10;&#10;低い精度で自動的に生成された説明">
            <a:extLst>
              <a:ext uri="{FF2B5EF4-FFF2-40B4-BE49-F238E27FC236}">
                <a16:creationId xmlns:a16="http://schemas.microsoft.com/office/drawing/2014/main" id="{3B6C341D-6F02-4C72-B0B9-1776EA01F0CF}"/>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976525" y="1616832"/>
            <a:ext cx="3463200" cy="2628000"/>
          </a:xfrm>
          <a:prstGeom prst="rect">
            <a:avLst/>
          </a:prstGeom>
        </p:spPr>
      </p:pic>
    </p:spTree>
    <p:extLst>
      <p:ext uri="{BB962C8B-B14F-4D97-AF65-F5344CB8AC3E}">
        <p14:creationId xmlns:p14="http://schemas.microsoft.com/office/powerpoint/2010/main" val="1923068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i="0">
                <a:effectLst/>
                <a:latin typeface="メイリオ" panose="020B0604030504040204" pitchFamily="50" charset="-128"/>
                <a:ea typeface="メイリオ" panose="020B0604030504040204" pitchFamily="50" charset="-128"/>
              </a:rPr>
              <a:t>SAORI hands</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892826"/>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さをり織りには失敗がありません。すべてが自由。それぞれの持ち味を生かせる場所です。次々と新しい才能が生まれています。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その時の気持ちを“好きに好きに”織り込む</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31243"/>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メンバーが本来持っている感性のままに作品づくりを行っています。さをりには「失敗」がありません。作品を通してお互いの良さを認め合いながら学ぶ場所です。たて糸づくりから織り上げるまでを自身で行い、服や小物にして身につけたり作品展など見てもらう機会も作っ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en-US" altLang="ja-JP" sz="900" i="0">
                <a:effectLst/>
                <a:latin typeface="メイリオ" panose="020B0604030504040204" pitchFamily="50" charset="-128"/>
                <a:ea typeface="メイリオ" panose="020B0604030504040204" pitchFamily="50" charset="-128"/>
              </a:rPr>
              <a:t>SAORI hands</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06-6921-7822</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hiroba@saorihiroba.or.jp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大阪環状線「桜ノ宮駅」東口より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徒歩７分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CN" altLang="en-US" sz="900" b="0" i="0">
                <a:solidFill>
                  <a:srgbClr val="202124"/>
                </a:solidFill>
                <a:effectLst/>
                <a:latin typeface="メイリオ" panose="020B0604030504040204" pitchFamily="50" charset="-128"/>
                <a:ea typeface="メイリオ" panose="020B0604030504040204" pitchFamily="50" charset="-128"/>
              </a:rPr>
              <a:t>大阪市都島区中野町５丁目１３番４号</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15:00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大阪メトロ「都島駅」２番出口より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徒歩１０分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生活介護</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型</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25</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82DAE4DA-4B56-4636-991C-809CAE8F4E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731" y="617356"/>
            <a:ext cx="864000" cy="864000"/>
          </a:xfrm>
          <a:prstGeom prst="rect">
            <a:avLst/>
          </a:prstGeom>
        </p:spPr>
      </p:pic>
      <p:pic>
        <p:nvPicPr>
          <p:cNvPr id="25" name="図 24" descr="人, 屋内, 子供, テーブル が含まれている画像&#10;&#10;自動的に生成された説明">
            <a:extLst>
              <a:ext uri="{FF2B5EF4-FFF2-40B4-BE49-F238E27FC236}">
                <a16:creationId xmlns:a16="http://schemas.microsoft.com/office/drawing/2014/main" id="{627780FD-CD06-45E2-988D-8263A0613FC2}"/>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40593" y="5292141"/>
            <a:ext cx="2455200" cy="1684800"/>
          </a:xfrm>
          <a:prstGeom prst="rect">
            <a:avLst/>
          </a:prstGeom>
        </p:spPr>
      </p:pic>
      <p:pic>
        <p:nvPicPr>
          <p:cNvPr id="34" name="図 33" descr="図書館のテーブルに座っている子供&#10;&#10;低い精度で自動的に生成された説明">
            <a:extLst>
              <a:ext uri="{FF2B5EF4-FFF2-40B4-BE49-F238E27FC236}">
                <a16:creationId xmlns:a16="http://schemas.microsoft.com/office/drawing/2014/main" id="{C0979904-9C0D-49EF-94D8-1CF07147BD5C}"/>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983919" y="1628935"/>
            <a:ext cx="3463200" cy="2628000"/>
          </a:xfrm>
          <a:prstGeom prst="rect">
            <a:avLst/>
          </a:prstGeom>
        </p:spPr>
      </p:pic>
    </p:spTree>
    <p:extLst>
      <p:ext uri="{BB962C8B-B14F-4D97-AF65-F5344CB8AC3E}">
        <p14:creationId xmlns:p14="http://schemas.microsoft.com/office/powerpoint/2010/main" val="2314518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i="0">
                <a:effectLst/>
                <a:latin typeface="メイリオ" panose="020B0604030504040204" pitchFamily="50" charset="-128"/>
                <a:ea typeface="メイリオ" panose="020B0604030504040204" pitchFamily="50" charset="-128"/>
              </a:rPr>
              <a:t>WONDER</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823576"/>
          </a:xfrm>
          <a:prstGeom prst="rect">
            <a:avLst/>
          </a:prstGeom>
          <a:noFill/>
        </p:spPr>
        <p:txBody>
          <a:bodyPr wrap="square" rtlCol="0">
            <a:spAutoFit/>
          </a:bodyPr>
          <a:lstStyle/>
          <a:p>
            <a:pPr>
              <a:lnSpc>
                <a:spcPts val="1500"/>
              </a:lnSpc>
            </a:pPr>
            <a:r>
              <a:rPr kumimoji="1" lang="ja-JP" altLang="en-US" sz="1200" dirty="0">
                <a:latin typeface="メイリオ" panose="020B0604030504040204" pitchFamily="50" charset="-128"/>
                <a:ea typeface="メイリオ" panose="020B0604030504040204" pitchFamily="50" charset="-128"/>
              </a:rPr>
              <a:t>初めての一歩をそばで、「生きる力」を君へ。自分だけの</a:t>
            </a:r>
            <a:r>
              <a:rPr kumimoji="1" lang="en-US" altLang="ja-JP" sz="1200" dirty="0">
                <a:latin typeface="メイリオ" panose="020B0604030504040204" pitchFamily="50" charset="-128"/>
                <a:ea typeface="メイリオ" panose="020B0604030504040204" pitchFamily="50" charset="-128"/>
              </a:rPr>
              <a:t>WONDER</a:t>
            </a:r>
            <a:r>
              <a:rPr kumimoji="1" lang="ja-JP" altLang="en-US" sz="1200" dirty="0">
                <a:latin typeface="メイリオ" panose="020B0604030504040204" pitchFamily="50" charset="-128"/>
                <a:ea typeface="メイリオ" panose="020B0604030504040204" pitchFamily="50" charset="-128"/>
              </a:rPr>
              <a:t>（おどろき）を見つけにいこう！　</a:t>
            </a:r>
            <a:r>
              <a:rPr kumimoji="1" lang="en-US" altLang="ja-JP" sz="1200" dirty="0">
                <a:latin typeface="メイリオ" panose="020B0604030504040204" pitchFamily="50" charset="-128"/>
                <a:ea typeface="メイリオ" panose="020B0604030504040204" pitchFamily="50" charset="-128"/>
              </a:rPr>
              <a:t>WONDER</a:t>
            </a:r>
            <a:r>
              <a:rPr kumimoji="1" lang="ja-JP" altLang="en-US" sz="1200" dirty="0">
                <a:latin typeface="メイリオ" panose="020B0604030504040204" pitchFamily="50" charset="-128"/>
                <a:ea typeface="メイリオ" panose="020B0604030504040204" pitchFamily="50" charset="-128"/>
              </a:rPr>
              <a:t>では将来を見据え、自己解決能力を高める療育「</a:t>
            </a:r>
            <a:r>
              <a:rPr kumimoji="1" lang="en-US" altLang="ja-JP" sz="1200" dirty="0">
                <a:latin typeface="メイリオ" panose="020B0604030504040204" pitchFamily="50" charset="-128"/>
                <a:ea typeface="メイリオ" panose="020B0604030504040204" pitchFamily="50" charset="-128"/>
              </a:rPr>
              <a:t>LST-</a:t>
            </a:r>
            <a:r>
              <a:rPr kumimoji="1" lang="ja-JP" altLang="en-US" sz="1200" dirty="0">
                <a:latin typeface="メイリオ" panose="020B0604030504040204" pitchFamily="50" charset="-128"/>
                <a:ea typeface="メイリオ" panose="020B0604030504040204" pitchFamily="50" charset="-128"/>
              </a:rPr>
              <a:t>ライフスキルトレーニング」を軸として</a:t>
            </a:r>
            <a:endParaRPr kumimoji="1" lang="en-US" altLang="ja-JP" sz="1200" dirty="0">
              <a:latin typeface="メイリオ" panose="020B0604030504040204" pitchFamily="50" charset="-128"/>
              <a:ea typeface="メイリオ" panose="020B0604030504040204" pitchFamily="50" charset="-128"/>
            </a:endParaRPr>
          </a:p>
          <a:p>
            <a:pPr>
              <a:lnSpc>
                <a:spcPts val="1500"/>
              </a:lnSpc>
            </a:pPr>
            <a:r>
              <a:rPr kumimoji="1" lang="ja-JP" altLang="en-US" sz="1200" dirty="0">
                <a:latin typeface="メイリオ" panose="020B0604030504040204" pitchFamily="50" charset="-128"/>
                <a:ea typeface="メイリオ" panose="020B0604030504040204" pitchFamily="50" charset="-128"/>
              </a:rPr>
              <a:t>お子様一人ひとりにあった支援をご用意します。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「生きる力」育てて将来を見据えた療育を。</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454244"/>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言語療育・</a:t>
            </a:r>
            <a:r>
              <a:rPr kumimoji="1" lang="en-US" altLang="ja-JP" sz="1200" dirty="0">
                <a:latin typeface="メイリオ" panose="020B0604030504040204" pitchFamily="50" charset="-128"/>
                <a:ea typeface="メイリオ" panose="020B0604030504040204" pitchFamily="50" charset="-128"/>
              </a:rPr>
              <a:t>LST</a:t>
            </a:r>
            <a:r>
              <a:rPr kumimoji="1" lang="ja-JP" altLang="en-US" sz="1200" dirty="0">
                <a:latin typeface="メイリオ" panose="020B0604030504040204" pitchFamily="50" charset="-128"/>
                <a:ea typeface="メイリオ" panose="020B0604030504040204" pitchFamily="50" charset="-128"/>
              </a:rPr>
              <a:t>（ライフトレーニング）</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・職業訓練を中心に様々な療育を提供しています。　又、土日はクッキングや工作等のイベントにも力を入れておりますので、お子様の興味を持った</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物事に取り組むことが出来ます。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en-US" altLang="ja-JP" sz="900" i="0">
                <a:effectLst/>
                <a:latin typeface="メイリオ" panose="020B0604030504040204" pitchFamily="50" charset="-128"/>
                <a:ea typeface="メイリオ" panose="020B0604030504040204" pitchFamily="50" charset="-128"/>
              </a:rPr>
              <a:t>WONDER</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アーベイン桜の宮駅前</a:t>
            </a:r>
            <a:r>
              <a:rPr kumimoji="1" lang="en-US" altLang="ja-JP" sz="900">
                <a:latin typeface="メイリオ" panose="020B0604030504040204" pitchFamily="50" charset="-128"/>
                <a:ea typeface="メイリオ" panose="020B0604030504040204" pitchFamily="50" charset="-128"/>
              </a:rPr>
              <a:t>2-101</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06-4309-6494</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15444"/>
          </a:xfrm>
          <a:prstGeom prst="rect">
            <a:avLst/>
          </a:prstGeom>
          <a:noFill/>
        </p:spPr>
        <p:txBody>
          <a:bodyPr wrap="square" rtlCol="0">
            <a:spAutoFit/>
          </a:bodyPr>
          <a:lstStyle/>
          <a:p>
            <a:r>
              <a:rPr kumimoji="1" lang="en-US" altLang="ja-JP" sz="800" dirty="0">
                <a:latin typeface="メイリオ" panose="020B0604030504040204" pitchFamily="50" charset="-128"/>
                <a:ea typeface="メイリオ" panose="020B0604030504040204" pitchFamily="50" charset="-128"/>
              </a:rPr>
              <a:t>wonder.kids.school.0501@gmail.com</a:t>
            </a:r>
            <a:endParaRPr kumimoji="1" lang="ja-JP" altLang="en-US" sz="8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桜ノ宮駅（東出口）より徒歩１分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大阪市都島区中野町</a:t>
            </a:r>
            <a:r>
              <a:rPr lang="en-US" altLang="zh-TW" sz="900" b="0" i="0">
                <a:solidFill>
                  <a:srgbClr val="202124"/>
                </a:solidFill>
                <a:effectLst/>
                <a:latin typeface="メイリオ" panose="020B0604030504040204" pitchFamily="50" charset="-128"/>
                <a:ea typeface="メイリオ" panose="020B0604030504040204" pitchFamily="50" charset="-128"/>
              </a:rPr>
              <a:t>4</a:t>
            </a:r>
            <a:r>
              <a:rPr lang="zh-TW" altLang="en-US" sz="900" b="0" i="0">
                <a:solidFill>
                  <a:srgbClr val="202124"/>
                </a:solidFill>
                <a:effectLst/>
                <a:latin typeface="メイリオ" panose="020B0604030504040204" pitchFamily="50" charset="-128"/>
                <a:ea typeface="メイリオ" panose="020B0604030504040204" pitchFamily="50" charset="-128"/>
              </a:rPr>
              <a:t>丁目</a:t>
            </a:r>
            <a:r>
              <a:rPr lang="en-US" altLang="zh-TW" sz="900" b="0" i="0">
                <a:solidFill>
                  <a:srgbClr val="202124"/>
                </a:solidFill>
                <a:effectLst/>
                <a:latin typeface="メイリオ" panose="020B0604030504040204" pitchFamily="50" charset="-128"/>
                <a:ea typeface="メイリオ" panose="020B0604030504040204" pitchFamily="50" charset="-128"/>
              </a:rPr>
              <a:t>20-2</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r>
              <a:rPr kumimoji="1" lang="en-US" altLang="zh-CN" sz="900" dirty="0">
                <a:latin typeface="メイリオ" panose="020B0604030504040204" pitchFamily="50" charset="-128"/>
                <a:ea typeface="メイリオ" panose="020B0604030504040204" pitchFamily="50" charset="-128"/>
              </a:rPr>
              <a:t>, </a:t>
            </a:r>
          </a:p>
          <a:p>
            <a:r>
              <a:rPr kumimoji="1" lang="zh-CN" altLang="en-US" sz="900" dirty="0">
                <a:latin typeface="メイリオ" panose="020B0604030504040204" pitchFamily="50" charset="-128"/>
                <a:ea typeface="メイリオ" panose="020B0604030504040204" pitchFamily="50" charset="-128"/>
              </a:rPr>
              <a:t>中央区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日</a:t>
            </a:r>
            <a:r>
              <a:rPr kumimoji="1" lang="en-US" altLang="ja-JP" sz="900"/>
              <a:t>, </a:t>
            </a:r>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大阪メトロ都島駅（２番出口）より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徒歩１０分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26</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C33823F5-0324-42EE-99C2-6D585F7F712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38370" y="623209"/>
            <a:ext cx="864000" cy="864000"/>
          </a:xfrm>
          <a:prstGeom prst="rect">
            <a:avLst/>
          </a:prstGeom>
        </p:spPr>
      </p:pic>
      <p:pic>
        <p:nvPicPr>
          <p:cNvPr id="25" name="図 24" descr="屋内, テーブル, 部屋, キッチン が含まれている画像&#10;&#10;自動的に生成された説明">
            <a:extLst>
              <a:ext uri="{FF2B5EF4-FFF2-40B4-BE49-F238E27FC236}">
                <a16:creationId xmlns:a16="http://schemas.microsoft.com/office/drawing/2014/main" id="{7DDBCCA9-7FF2-4B74-9406-ACB30A5208AF}"/>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82449" y="1625627"/>
            <a:ext cx="3463200" cy="2628000"/>
          </a:xfrm>
          <a:prstGeom prst="rect">
            <a:avLst/>
          </a:prstGeom>
        </p:spPr>
      </p:pic>
      <p:pic>
        <p:nvPicPr>
          <p:cNvPr id="34" name="図 33" descr="人, 屋内, テーブル, 座る が含まれている画像&#10;&#10;自動的に生成された説明">
            <a:extLst>
              <a:ext uri="{FF2B5EF4-FFF2-40B4-BE49-F238E27FC236}">
                <a16:creationId xmlns:a16="http://schemas.microsoft.com/office/drawing/2014/main" id="{796A68E4-7022-4C04-A9E1-B979302B868B}"/>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37909" y="5291541"/>
            <a:ext cx="2455200" cy="1684800"/>
          </a:xfrm>
          <a:prstGeom prst="rect">
            <a:avLst/>
          </a:prstGeom>
        </p:spPr>
      </p:pic>
    </p:spTree>
    <p:extLst>
      <p:ext uri="{BB962C8B-B14F-4D97-AF65-F5344CB8AC3E}">
        <p14:creationId xmlns:p14="http://schemas.microsoft.com/office/powerpoint/2010/main" val="154842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図 40" descr="花の模様と文字の加工写真&#10;&#10;中程度の精度で自動的に生成された説明">
            <a:extLst>
              <a:ext uri="{FF2B5EF4-FFF2-40B4-BE49-F238E27FC236}">
                <a16:creationId xmlns:a16="http://schemas.microsoft.com/office/drawing/2014/main" id="{BC4112D4-7819-4388-BB10-355B681C1B0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2370" b="18987"/>
          <a:stretch/>
        </p:blipFill>
        <p:spPr>
          <a:xfrm rot="16200000">
            <a:off x="156502" y="-391772"/>
            <a:ext cx="6009716" cy="6664717"/>
          </a:xfrm>
          <a:prstGeom prst="rect">
            <a:avLst/>
          </a:prstGeom>
        </p:spPr>
      </p:pic>
      <p:pic>
        <p:nvPicPr>
          <p:cNvPr id="22" name="図 21" descr="アイコン&#10;&#10;自動的に生成された説明">
            <a:extLst>
              <a:ext uri="{FF2B5EF4-FFF2-40B4-BE49-F238E27FC236}">
                <a16:creationId xmlns:a16="http://schemas.microsoft.com/office/drawing/2014/main" id="{02E64845-8CC5-4FA8-9799-9D8CAB213A4F}"/>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02155" y="8538215"/>
            <a:ext cx="612605" cy="614737"/>
          </a:xfrm>
          <a:prstGeom prst="rect">
            <a:avLst/>
          </a:prstGeom>
        </p:spPr>
      </p:pic>
      <p:pic>
        <p:nvPicPr>
          <p:cNvPr id="20" name="図 19" descr="アイコン&#10;&#10;自動的に生成された説明">
            <a:extLst>
              <a:ext uri="{FF2B5EF4-FFF2-40B4-BE49-F238E27FC236}">
                <a16:creationId xmlns:a16="http://schemas.microsoft.com/office/drawing/2014/main" id="{2EF4C19F-C505-40DD-9146-0F87682958B4}"/>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2593476" y="7447592"/>
            <a:ext cx="612605" cy="614737"/>
          </a:xfrm>
          <a:prstGeom prst="rect">
            <a:avLst/>
          </a:prstGeom>
        </p:spPr>
      </p:pic>
      <p:pic>
        <p:nvPicPr>
          <p:cNvPr id="18" name="図 17" descr="アイコン&#10;&#10;自動的に生成された説明">
            <a:extLst>
              <a:ext uri="{FF2B5EF4-FFF2-40B4-BE49-F238E27FC236}">
                <a16:creationId xmlns:a16="http://schemas.microsoft.com/office/drawing/2014/main" id="{9C8CB019-2C3A-4D2A-9A54-9CE8E27ED582}"/>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324388" y="4976552"/>
            <a:ext cx="612605" cy="614737"/>
          </a:xfrm>
          <a:prstGeom prst="rect">
            <a:avLst/>
          </a:prstGeom>
        </p:spPr>
      </p:pic>
      <p:pic>
        <p:nvPicPr>
          <p:cNvPr id="16" name="図 15" descr="アイコン&#10;&#10;自動的に生成された説明">
            <a:extLst>
              <a:ext uri="{FF2B5EF4-FFF2-40B4-BE49-F238E27FC236}">
                <a16:creationId xmlns:a16="http://schemas.microsoft.com/office/drawing/2014/main" id="{6C422C3D-A6D8-40C9-9F0B-3BD2EF3BF5A7}"/>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2316198" y="3175397"/>
            <a:ext cx="612605" cy="614737"/>
          </a:xfrm>
          <a:prstGeom prst="rect">
            <a:avLst/>
          </a:prstGeom>
        </p:spPr>
      </p:pic>
      <p:pic>
        <p:nvPicPr>
          <p:cNvPr id="14" name="図 13">
            <a:extLst>
              <a:ext uri="{FF2B5EF4-FFF2-40B4-BE49-F238E27FC236}">
                <a16:creationId xmlns:a16="http://schemas.microsoft.com/office/drawing/2014/main" id="{653021B3-3888-4B00-A13B-58587B8CA013}"/>
              </a:ext>
            </a:extLst>
          </p:cNvPr>
          <p:cNvPicPr>
            <a:picLocks noChangeAspect="1"/>
          </p:cNvPicPr>
          <p:nvPr/>
        </p:nvPicPr>
        <p:blipFill>
          <a:blip r:embed="rId4"/>
          <a:stretch>
            <a:fillRect/>
          </a:stretch>
        </p:blipFill>
        <p:spPr>
          <a:xfrm>
            <a:off x="4454418" y="410413"/>
            <a:ext cx="614162" cy="614162"/>
          </a:xfrm>
          <a:prstGeom prst="rect">
            <a:avLst/>
          </a:prstGeom>
        </p:spPr>
      </p:pic>
      <p:pic>
        <p:nvPicPr>
          <p:cNvPr id="17" name="図 16" descr="アイコン&#10;&#10;自動的に生成された説明">
            <a:extLst>
              <a:ext uri="{FF2B5EF4-FFF2-40B4-BE49-F238E27FC236}">
                <a16:creationId xmlns:a16="http://schemas.microsoft.com/office/drawing/2014/main" id="{802100BE-DCA6-4371-A853-4FFD70D31DF1}"/>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5356662" y="5195583"/>
            <a:ext cx="612605" cy="614737"/>
          </a:xfrm>
          <a:prstGeom prst="rect">
            <a:avLst/>
          </a:prstGeom>
        </p:spPr>
      </p:pic>
      <p:sp>
        <p:nvSpPr>
          <p:cNvPr id="4" name="TextBox 4"/>
          <p:cNvSpPr txBox="1"/>
          <p:nvPr/>
        </p:nvSpPr>
        <p:spPr>
          <a:xfrm>
            <a:off x="2741561" y="1178989"/>
            <a:ext cx="3425714" cy="7120502"/>
          </a:xfrm>
          <a:prstGeom prst="rect">
            <a:avLst/>
          </a:prstGeom>
        </p:spPr>
        <p:txBody>
          <a:bodyPr wrap="square" lIns="0" tIns="0" rIns="0" bIns="0" rtlCol="0" anchor="t">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r>
              <a:rPr lang="en-US" sz="998" dirty="0">
                <a:solidFill>
                  <a:srgbClr val="000000"/>
                </a:solidFill>
                <a:latin typeface="メイリオ" panose="020B0604030504040204" pitchFamily="50" charset="-128"/>
                <a:ea typeface="メイリオ" panose="020B0604030504040204" pitchFamily="50" charset="-128"/>
              </a:rPr>
              <a:t>精神・発達・知的障害のある方に対して、障害者支援施設等で、リハビリテーションや歩行訓練などの実践的なトレーニングを中心に、生活等に関する相談および助言などの支援を行います。</a:t>
            </a:r>
          </a:p>
          <a:p>
            <a:pPr>
              <a:lnSpc>
                <a:spcPts val="1212"/>
              </a:lnSpc>
            </a:pPr>
            <a:r>
              <a:rPr lang="en-US" sz="998" dirty="0">
                <a:solidFill>
                  <a:srgbClr val="000000"/>
                </a:solidFill>
                <a:latin typeface="メイリオ" panose="020B0604030504040204" pitchFamily="50" charset="-128"/>
                <a:ea typeface="メイリオ" panose="020B0604030504040204" pitchFamily="50" charset="-128"/>
              </a:rPr>
              <a:t> </a:t>
            </a: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r>
              <a:rPr lang="en-US" sz="998" dirty="0">
                <a:solidFill>
                  <a:srgbClr val="000000"/>
                </a:solidFill>
                <a:latin typeface="メイリオ" panose="020B0604030504040204" pitchFamily="50" charset="-128"/>
                <a:ea typeface="メイリオ" panose="020B0604030504040204" pitchFamily="50" charset="-128"/>
              </a:rPr>
              <a:t>常に介護を必要とする方に対して、障害者支援施設等において主に昼間に入浴・排せつ・食事の介助を行うとともに、レクリエーションなど創作的活動や生産活動の機会を提供します。</a:t>
            </a: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r>
              <a:rPr lang="en-US" sz="998" dirty="0">
                <a:solidFill>
                  <a:srgbClr val="000000"/>
                </a:solidFill>
                <a:latin typeface="メイリオ" panose="020B0604030504040204" pitchFamily="50" charset="-128"/>
                <a:ea typeface="メイリオ" panose="020B0604030504040204" pitchFamily="50" charset="-128"/>
              </a:rPr>
              <a:t>自宅で介護を行っている方が病気等の事情により一時的に介護を行えない場合、障害のある方に障害者支援施設や児童福祉支援施設等に短期間入所してもらい、入浴や排せつを含めた介助や必要な介護を行います。</a:t>
            </a: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r>
              <a:rPr lang="en-US" sz="998" dirty="0" err="1">
                <a:solidFill>
                  <a:srgbClr val="000000"/>
                </a:solidFill>
                <a:latin typeface="メイリオ" panose="020B0604030504040204" pitchFamily="50" charset="-128"/>
                <a:ea typeface="メイリオ" panose="020B0604030504040204" pitchFamily="50" charset="-128"/>
              </a:rPr>
              <a:t>一般企業への就職を目指す障害のある方を対象に、就職に必要な知識やスキル向上のためのサポートを行います</a:t>
            </a:r>
            <a:r>
              <a:rPr lang="en-US" sz="998" dirty="0">
                <a:solidFill>
                  <a:srgbClr val="000000"/>
                </a:solidFill>
                <a:latin typeface="メイリオ" panose="020B0604030504040204" pitchFamily="50" charset="-128"/>
                <a:ea typeface="メイリオ" panose="020B0604030504040204" pitchFamily="50" charset="-128"/>
              </a:rPr>
              <a:t>。</a:t>
            </a: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r>
              <a:rPr lang="en-US" sz="998" dirty="0" err="1">
                <a:solidFill>
                  <a:srgbClr val="000000"/>
                </a:solidFill>
                <a:latin typeface="メイリオ" panose="020B0604030504040204" pitchFamily="50" charset="-128"/>
                <a:ea typeface="メイリオ" panose="020B0604030504040204" pitchFamily="50" charset="-128"/>
              </a:rPr>
              <a:t>障害や難病のある方が雇用契約に基づいて、一定の支援がある職場で働くことができるサービスです</a:t>
            </a:r>
            <a:r>
              <a:rPr lang="en-US" sz="998" dirty="0">
                <a:solidFill>
                  <a:srgbClr val="000000"/>
                </a:solidFill>
                <a:latin typeface="メイリオ" panose="020B0604030504040204" pitchFamily="50" charset="-128"/>
                <a:ea typeface="メイリオ" panose="020B0604030504040204" pitchFamily="50" charset="-128"/>
              </a:rPr>
              <a:t>。</a:t>
            </a: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r>
              <a:rPr lang="en-US" sz="998" dirty="0">
                <a:solidFill>
                  <a:srgbClr val="000000"/>
                </a:solidFill>
                <a:latin typeface="メイリオ" panose="020B0604030504040204" pitchFamily="50" charset="-128"/>
                <a:ea typeface="メイリオ" panose="020B0604030504040204" pitchFamily="50" charset="-128"/>
              </a:rPr>
              <a:t>障害や難病のある方のうち、年齢などの事情により一般企業への就職が困難な方が、軽作業などの就労訓練を行うことができる福祉サービスです。</a:t>
            </a: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r>
              <a:rPr lang="en-US" sz="998" dirty="0" err="1">
                <a:solidFill>
                  <a:srgbClr val="000000"/>
                </a:solidFill>
                <a:latin typeface="メイリオ" panose="020B0604030504040204" pitchFamily="50" charset="-128"/>
                <a:ea typeface="メイリオ" panose="020B0604030504040204" pitchFamily="50" charset="-128"/>
              </a:rPr>
              <a:t>障害のある就学児童を対象に、日常生活の基本的な動作の指導や集団生活への適応訓練などの介護を行います</a:t>
            </a:r>
            <a:r>
              <a:rPr lang="en-US" sz="998" dirty="0">
                <a:solidFill>
                  <a:srgbClr val="000000"/>
                </a:solidFill>
                <a:latin typeface="メイリオ" panose="020B0604030504040204" pitchFamily="50" charset="-128"/>
                <a:ea typeface="メイリオ" panose="020B0604030504040204" pitchFamily="50" charset="-128"/>
              </a:rPr>
              <a:t>。</a:t>
            </a: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r>
              <a:rPr lang="en-US" sz="998" dirty="0">
                <a:solidFill>
                  <a:srgbClr val="000000"/>
                </a:solidFill>
                <a:latin typeface="メイリオ" panose="020B0604030504040204" pitchFamily="50" charset="-128"/>
                <a:ea typeface="メイリオ" panose="020B0604030504040204" pitchFamily="50" charset="-128"/>
              </a:rPr>
              <a:t>６歳までの未就学児を対象に、日常生活の自立支援や遊びを通した集団生活への適応訓練などを行います。</a:t>
            </a: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endParaRPr lang="en-US" sz="998" dirty="0">
              <a:solidFill>
                <a:srgbClr val="000000"/>
              </a:solidFill>
              <a:latin typeface="メイリオ" panose="020B0604030504040204" pitchFamily="50" charset="-128"/>
              <a:ea typeface="メイリオ" panose="020B0604030504040204" pitchFamily="50" charset="-128"/>
            </a:endParaRPr>
          </a:p>
          <a:p>
            <a:pPr>
              <a:lnSpc>
                <a:spcPts val="1212"/>
              </a:lnSpc>
            </a:pPr>
            <a:r>
              <a:rPr lang="en-US" sz="998" dirty="0">
                <a:solidFill>
                  <a:srgbClr val="000000"/>
                </a:solidFill>
                <a:latin typeface="メイリオ" panose="020B0604030504040204" pitchFamily="50" charset="-128"/>
                <a:ea typeface="メイリオ" panose="020B0604030504040204" pitchFamily="50" charset="-128"/>
              </a:rPr>
              <a:t>保育所等に通う障害のある児童が集団生活の中で安心して過ごせるように、保育所等のスタッフに専門的な支援や支援方法等の助言を行います。</a:t>
            </a:r>
          </a:p>
          <a:p>
            <a:pPr>
              <a:lnSpc>
                <a:spcPts val="1212"/>
              </a:lnSpc>
            </a:pPr>
            <a:endParaRPr lang="en-US" sz="998" dirty="0">
              <a:solidFill>
                <a:srgbClr val="000000"/>
              </a:solidFill>
              <a:ea typeface="Arimo"/>
            </a:endParaRPr>
          </a:p>
        </p:txBody>
      </p:sp>
      <p:sp>
        <p:nvSpPr>
          <p:cNvPr id="6" name="TextBox 6"/>
          <p:cNvSpPr txBox="1"/>
          <p:nvPr/>
        </p:nvSpPr>
        <p:spPr>
          <a:xfrm>
            <a:off x="262233" y="395076"/>
            <a:ext cx="5705068" cy="413753"/>
          </a:xfrm>
          <a:prstGeom prst="rect">
            <a:avLst/>
          </a:prstGeom>
        </p:spPr>
        <p:txBody>
          <a:bodyPr wrap="square" lIns="0" tIns="0" rIns="0" bIns="0" rtlCol="0" anchor="t">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nSpc>
                <a:spcPts val="2968"/>
              </a:lnSpc>
            </a:pPr>
            <a:r>
              <a:rPr lang="en-US" sz="3267" b="1" spc="177" dirty="0">
                <a:solidFill>
                  <a:srgbClr val="FEA89C"/>
                </a:solidFill>
                <a:latin typeface="メイリオ" panose="020B0604030504040204" pitchFamily="50" charset="-128"/>
                <a:ea typeface="メイリオ" panose="020B0604030504040204" pitchFamily="50" charset="-128"/>
              </a:rPr>
              <a:t>♦</a:t>
            </a:r>
            <a:r>
              <a:rPr lang="en-US" sz="3267" b="1" spc="177" dirty="0" err="1">
                <a:solidFill>
                  <a:srgbClr val="183B23"/>
                </a:solidFill>
                <a:latin typeface="メイリオ" panose="020B0604030504040204" pitchFamily="50" charset="-128"/>
                <a:ea typeface="メイリオ" panose="020B0604030504040204" pitchFamily="50" charset="-128"/>
              </a:rPr>
              <a:t>障がい福祉サービスの紹介</a:t>
            </a:r>
            <a:endParaRPr lang="en-US" sz="3267" b="1" spc="177" dirty="0">
              <a:solidFill>
                <a:srgbClr val="183B23"/>
              </a:solidFill>
              <a:latin typeface="メイリオ" panose="020B0604030504040204" pitchFamily="50" charset="-128"/>
              <a:ea typeface="メイリオ" panose="020B0604030504040204" pitchFamily="50" charset="-128"/>
            </a:endParaRPr>
          </a:p>
        </p:txBody>
      </p:sp>
      <p:sp>
        <p:nvSpPr>
          <p:cNvPr id="11" name="事業所種別1">
            <a:extLst>
              <a:ext uri="{FF2B5EF4-FFF2-40B4-BE49-F238E27FC236}">
                <a16:creationId xmlns:a16="http://schemas.microsoft.com/office/drawing/2014/main" id="{EE664B0F-6439-459E-8B2A-FC3756792788}"/>
              </a:ext>
            </a:extLst>
          </p:cNvPr>
          <p:cNvSpPr/>
          <p:nvPr/>
        </p:nvSpPr>
        <p:spPr>
          <a:xfrm>
            <a:off x="1781534" y="2080643"/>
            <a:ext cx="760461" cy="276625"/>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2672" rIns="32672" rtlCol="0" anchor="ctr">
            <a:norm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kumimoji="1" lang="ja-JP" altLang="en-US" sz="998" dirty="0">
                <a:solidFill>
                  <a:schemeClr val="tx1"/>
                </a:solidFill>
                <a:latin typeface="メイリオ" panose="020B0604030504040204" pitchFamily="50" charset="-128"/>
                <a:ea typeface="メイリオ" panose="020B0604030504040204" pitchFamily="50" charset="-128"/>
              </a:rPr>
              <a:t>生活介護</a:t>
            </a:r>
          </a:p>
        </p:txBody>
      </p:sp>
      <p:pic>
        <p:nvPicPr>
          <p:cNvPr id="15" name="図 14">
            <a:extLst>
              <a:ext uri="{FF2B5EF4-FFF2-40B4-BE49-F238E27FC236}">
                <a16:creationId xmlns:a16="http://schemas.microsoft.com/office/drawing/2014/main" id="{C3AACA90-3E03-4BD7-9183-50A3237D41FA}"/>
              </a:ext>
            </a:extLst>
          </p:cNvPr>
          <p:cNvPicPr>
            <a:picLocks noChangeAspect="1"/>
          </p:cNvPicPr>
          <p:nvPr/>
        </p:nvPicPr>
        <p:blipFill>
          <a:blip r:embed="rId4"/>
          <a:stretch>
            <a:fillRect/>
          </a:stretch>
        </p:blipFill>
        <p:spPr>
          <a:xfrm>
            <a:off x="1142086" y="1414613"/>
            <a:ext cx="614162" cy="614162"/>
          </a:xfrm>
          <a:prstGeom prst="rect">
            <a:avLst/>
          </a:prstGeom>
        </p:spPr>
      </p:pic>
      <p:sp>
        <p:nvSpPr>
          <p:cNvPr id="23" name="事業所種別2">
            <a:extLst>
              <a:ext uri="{FF2B5EF4-FFF2-40B4-BE49-F238E27FC236}">
                <a16:creationId xmlns:a16="http://schemas.microsoft.com/office/drawing/2014/main" id="{0DFF1422-EBC9-4B12-B4F6-E8F589201FAF}"/>
              </a:ext>
            </a:extLst>
          </p:cNvPr>
          <p:cNvSpPr/>
          <p:nvPr/>
        </p:nvSpPr>
        <p:spPr>
          <a:xfrm>
            <a:off x="1773104" y="6813571"/>
            <a:ext cx="760461" cy="326723"/>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2672" rIns="32672" rtlCol="0" anchor="ctr">
            <a:norm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kumimoji="1" lang="ja-JP" altLang="en-US" sz="998" dirty="0">
                <a:solidFill>
                  <a:schemeClr val="tx1"/>
                </a:solidFill>
                <a:latin typeface="メイリオ" panose="020B0604030504040204" pitchFamily="50" charset="-128"/>
                <a:ea typeface="メイリオ" panose="020B0604030504040204" pitchFamily="50" charset="-128"/>
              </a:rPr>
              <a:t>児童支援</a:t>
            </a:r>
          </a:p>
        </p:txBody>
      </p:sp>
      <p:sp>
        <p:nvSpPr>
          <p:cNvPr id="24" name="事業所種別2">
            <a:extLst>
              <a:ext uri="{FF2B5EF4-FFF2-40B4-BE49-F238E27FC236}">
                <a16:creationId xmlns:a16="http://schemas.microsoft.com/office/drawing/2014/main" id="{9F95833C-E0EC-4B8F-9CA5-B824006F8540}"/>
              </a:ext>
            </a:extLst>
          </p:cNvPr>
          <p:cNvSpPr/>
          <p:nvPr/>
        </p:nvSpPr>
        <p:spPr>
          <a:xfrm>
            <a:off x="1774807" y="5295346"/>
            <a:ext cx="760461" cy="326723"/>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2672" rIns="32672" rtlCol="0" anchor="ctr">
            <a:norm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kumimoji="1" lang="ja-JP" altLang="en-US" sz="998" dirty="0">
                <a:solidFill>
                  <a:schemeClr val="tx1"/>
                </a:solidFill>
                <a:latin typeface="メイリオ" panose="020B0604030504040204" pitchFamily="50" charset="-128"/>
                <a:ea typeface="メイリオ" panose="020B0604030504040204" pitchFamily="50" charset="-128"/>
              </a:rPr>
              <a:t>就労</a:t>
            </a:r>
            <a:r>
              <a:rPr kumimoji="1" lang="en-US" altLang="ja-JP" sz="998" dirty="0">
                <a:solidFill>
                  <a:schemeClr val="tx1"/>
                </a:solidFill>
                <a:latin typeface="メイリオ" panose="020B0604030504040204" pitchFamily="50" charset="-128"/>
                <a:ea typeface="メイリオ" panose="020B0604030504040204" pitchFamily="50" charset="-128"/>
              </a:rPr>
              <a:t>B</a:t>
            </a:r>
            <a:r>
              <a:rPr kumimoji="1" lang="ja-JP" altLang="en-US" sz="998" dirty="0">
                <a:solidFill>
                  <a:schemeClr val="tx1"/>
                </a:solidFill>
                <a:latin typeface="メイリオ" panose="020B0604030504040204" pitchFamily="50" charset="-128"/>
                <a:ea typeface="メイリオ" panose="020B0604030504040204" pitchFamily="50" charset="-128"/>
              </a:rPr>
              <a:t>型</a:t>
            </a:r>
          </a:p>
        </p:txBody>
      </p:sp>
      <p:sp>
        <p:nvSpPr>
          <p:cNvPr id="26" name="事業所種別2">
            <a:extLst>
              <a:ext uri="{FF2B5EF4-FFF2-40B4-BE49-F238E27FC236}">
                <a16:creationId xmlns:a16="http://schemas.microsoft.com/office/drawing/2014/main" id="{5EADCF5C-7ABD-4D87-BEA1-E89602657021}"/>
              </a:ext>
            </a:extLst>
          </p:cNvPr>
          <p:cNvSpPr/>
          <p:nvPr/>
        </p:nvSpPr>
        <p:spPr>
          <a:xfrm>
            <a:off x="1774806" y="7588873"/>
            <a:ext cx="760461" cy="326723"/>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2672" rIns="32672" rtlCol="0" anchor="ctr">
            <a:norm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kumimoji="1" lang="ja-JP" altLang="en-US" sz="998" dirty="0">
                <a:solidFill>
                  <a:schemeClr val="tx1"/>
                </a:solidFill>
                <a:latin typeface="メイリオ" panose="020B0604030504040204" pitchFamily="50" charset="-128"/>
                <a:ea typeface="メイリオ" panose="020B0604030504040204" pitchFamily="50" charset="-128"/>
              </a:rPr>
              <a:t>保育支援</a:t>
            </a:r>
          </a:p>
        </p:txBody>
      </p:sp>
      <p:sp>
        <p:nvSpPr>
          <p:cNvPr id="27" name="事業所種別2">
            <a:extLst>
              <a:ext uri="{FF2B5EF4-FFF2-40B4-BE49-F238E27FC236}">
                <a16:creationId xmlns:a16="http://schemas.microsoft.com/office/drawing/2014/main" id="{E0EC5681-333F-4930-A9BA-2B7675D0E83B}"/>
              </a:ext>
            </a:extLst>
          </p:cNvPr>
          <p:cNvSpPr/>
          <p:nvPr/>
        </p:nvSpPr>
        <p:spPr>
          <a:xfrm>
            <a:off x="1781534" y="4529257"/>
            <a:ext cx="760461" cy="326723"/>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2672" rIns="32672" rtlCol="0" anchor="ctr">
            <a:norm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kumimoji="1" lang="ja-JP" altLang="en-US" sz="998" dirty="0">
                <a:solidFill>
                  <a:schemeClr val="tx1"/>
                </a:solidFill>
                <a:latin typeface="メイリオ" panose="020B0604030504040204" pitchFamily="50" charset="-128"/>
                <a:ea typeface="メイリオ" panose="020B0604030504040204" pitchFamily="50" charset="-128"/>
              </a:rPr>
              <a:t>就労</a:t>
            </a:r>
            <a:r>
              <a:rPr kumimoji="1" lang="en-US" altLang="ja-JP" sz="998" dirty="0">
                <a:solidFill>
                  <a:schemeClr val="tx1"/>
                </a:solidFill>
                <a:latin typeface="メイリオ" panose="020B0604030504040204" pitchFamily="50" charset="-128"/>
                <a:ea typeface="メイリオ" panose="020B0604030504040204" pitchFamily="50" charset="-128"/>
              </a:rPr>
              <a:t>A</a:t>
            </a:r>
            <a:r>
              <a:rPr kumimoji="1" lang="ja-JP" altLang="en-US" sz="998" dirty="0">
                <a:solidFill>
                  <a:schemeClr val="tx1"/>
                </a:solidFill>
                <a:latin typeface="メイリオ" panose="020B0604030504040204" pitchFamily="50" charset="-128"/>
                <a:ea typeface="メイリオ" panose="020B0604030504040204" pitchFamily="50" charset="-128"/>
              </a:rPr>
              <a:t>型</a:t>
            </a:r>
          </a:p>
        </p:txBody>
      </p:sp>
      <p:sp>
        <p:nvSpPr>
          <p:cNvPr id="28" name="事業所種別1">
            <a:extLst>
              <a:ext uri="{FF2B5EF4-FFF2-40B4-BE49-F238E27FC236}">
                <a16:creationId xmlns:a16="http://schemas.microsoft.com/office/drawing/2014/main" id="{98EB074E-5C65-4494-9340-62D01E82FEC3}"/>
              </a:ext>
            </a:extLst>
          </p:cNvPr>
          <p:cNvSpPr/>
          <p:nvPr/>
        </p:nvSpPr>
        <p:spPr>
          <a:xfrm>
            <a:off x="1774807" y="3779251"/>
            <a:ext cx="760461" cy="326723"/>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2672" rIns="32672" rtlCol="0" anchor="ctr">
            <a:norm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kumimoji="1" lang="ja-JP" altLang="en-US" sz="998" dirty="0">
                <a:solidFill>
                  <a:schemeClr val="tx1"/>
                </a:solidFill>
                <a:latin typeface="メイリオ" panose="020B0604030504040204" pitchFamily="50" charset="-128"/>
                <a:ea typeface="メイリオ" panose="020B0604030504040204" pitchFamily="50" charset="-128"/>
              </a:rPr>
              <a:t>就労移行</a:t>
            </a:r>
          </a:p>
        </p:txBody>
      </p:sp>
      <p:sp>
        <p:nvSpPr>
          <p:cNvPr id="29" name="事業所種別1">
            <a:extLst>
              <a:ext uri="{FF2B5EF4-FFF2-40B4-BE49-F238E27FC236}">
                <a16:creationId xmlns:a16="http://schemas.microsoft.com/office/drawing/2014/main" id="{6C3FC407-8002-4CBA-8878-667A58197669}"/>
              </a:ext>
            </a:extLst>
          </p:cNvPr>
          <p:cNvSpPr/>
          <p:nvPr/>
        </p:nvSpPr>
        <p:spPr>
          <a:xfrm>
            <a:off x="1791371" y="1180454"/>
            <a:ext cx="760461" cy="326723"/>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2672" rIns="32672" rtlCol="0" anchor="ctr">
            <a:norm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kumimoji="1" lang="ja-JP" altLang="en-US" sz="998" dirty="0">
                <a:solidFill>
                  <a:schemeClr val="tx1"/>
                </a:solidFill>
                <a:latin typeface="メイリオ" panose="020B0604030504040204" pitchFamily="50" charset="-128"/>
                <a:ea typeface="メイリオ" panose="020B0604030504040204" pitchFamily="50" charset="-128"/>
              </a:rPr>
              <a:t>自立訓練</a:t>
            </a:r>
          </a:p>
        </p:txBody>
      </p:sp>
      <p:sp>
        <p:nvSpPr>
          <p:cNvPr id="30" name="事業所種別1">
            <a:extLst>
              <a:ext uri="{FF2B5EF4-FFF2-40B4-BE49-F238E27FC236}">
                <a16:creationId xmlns:a16="http://schemas.microsoft.com/office/drawing/2014/main" id="{3AA11B88-82A5-4182-8DC6-E32FC6FE28EA}"/>
              </a:ext>
            </a:extLst>
          </p:cNvPr>
          <p:cNvSpPr/>
          <p:nvPr/>
        </p:nvSpPr>
        <p:spPr>
          <a:xfrm>
            <a:off x="1776928" y="2876230"/>
            <a:ext cx="760461" cy="326723"/>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2672" rIns="32672" rtlCol="0" anchor="ctr">
            <a:norm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kumimoji="1" lang="ja-JP" altLang="en-US" sz="998" dirty="0">
                <a:solidFill>
                  <a:schemeClr val="tx1"/>
                </a:solidFill>
                <a:latin typeface="メイリオ" panose="020B0604030504040204" pitchFamily="50" charset="-128"/>
                <a:ea typeface="メイリオ" panose="020B0604030504040204" pitchFamily="50" charset="-128"/>
              </a:rPr>
              <a:t>短期入所</a:t>
            </a:r>
          </a:p>
        </p:txBody>
      </p:sp>
      <p:sp>
        <p:nvSpPr>
          <p:cNvPr id="31" name="事業所種別1">
            <a:extLst>
              <a:ext uri="{FF2B5EF4-FFF2-40B4-BE49-F238E27FC236}">
                <a16:creationId xmlns:a16="http://schemas.microsoft.com/office/drawing/2014/main" id="{35712B28-650B-49B3-88FB-DC3E76867A57}"/>
              </a:ext>
            </a:extLst>
          </p:cNvPr>
          <p:cNvSpPr/>
          <p:nvPr/>
        </p:nvSpPr>
        <p:spPr>
          <a:xfrm>
            <a:off x="1774806" y="6051624"/>
            <a:ext cx="760461" cy="326723"/>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2672" rIns="32672" rtlCol="0" anchor="ctr">
            <a:no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kumimoji="1" lang="ja-JP" altLang="en-US" sz="817" dirty="0">
                <a:solidFill>
                  <a:schemeClr val="tx1"/>
                </a:solidFill>
                <a:latin typeface="メイリオ" panose="020B0604030504040204" pitchFamily="50" charset="-128"/>
                <a:ea typeface="メイリオ" panose="020B0604030504040204" pitchFamily="50" charset="-128"/>
              </a:rPr>
              <a:t>デイサービス</a:t>
            </a:r>
          </a:p>
        </p:txBody>
      </p:sp>
      <p:sp>
        <p:nvSpPr>
          <p:cNvPr id="10" name="正方形/長方形 9">
            <a:extLst>
              <a:ext uri="{FF2B5EF4-FFF2-40B4-BE49-F238E27FC236}">
                <a16:creationId xmlns:a16="http://schemas.microsoft.com/office/drawing/2014/main" id="{AA8DC1E2-5106-4A1E-8F31-774126B0ADF9}"/>
              </a:ext>
            </a:extLst>
          </p:cNvPr>
          <p:cNvSpPr/>
          <p:nvPr/>
        </p:nvSpPr>
        <p:spPr>
          <a:xfrm>
            <a:off x="597984" y="2090435"/>
            <a:ext cx="819358" cy="279327"/>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1271" b="0" cap="none" spc="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生活介護</a:t>
            </a:r>
          </a:p>
        </p:txBody>
      </p:sp>
      <p:sp>
        <p:nvSpPr>
          <p:cNvPr id="44" name="正方形/長方形 43">
            <a:extLst>
              <a:ext uri="{FF2B5EF4-FFF2-40B4-BE49-F238E27FC236}">
                <a16:creationId xmlns:a16="http://schemas.microsoft.com/office/drawing/2014/main" id="{9AFAD2CF-A6D3-4F65-A575-9B7EE9D18691}"/>
              </a:ext>
            </a:extLst>
          </p:cNvPr>
          <p:cNvSpPr/>
          <p:nvPr/>
        </p:nvSpPr>
        <p:spPr>
          <a:xfrm>
            <a:off x="625100" y="1179036"/>
            <a:ext cx="819358" cy="279327"/>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1271"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自立訓練</a:t>
            </a:r>
            <a:endParaRPr lang="ja-JP" altLang="en-US" sz="1271" b="0" cap="none" spc="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AC6A01DE-91F6-477D-989B-2C65690B6FF1}"/>
              </a:ext>
            </a:extLst>
          </p:cNvPr>
          <p:cNvSpPr/>
          <p:nvPr/>
        </p:nvSpPr>
        <p:spPr>
          <a:xfrm>
            <a:off x="118681" y="2823572"/>
            <a:ext cx="1634062" cy="474855"/>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1271"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短期入所</a:t>
            </a:r>
            <a:br>
              <a:rPr lang="en-US" altLang="ja-JP" sz="1271"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br>
            <a:r>
              <a:rPr lang="ja-JP" altLang="en-US" sz="1271"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（ショートステイ）</a:t>
            </a:r>
            <a:endParaRPr lang="ja-JP" altLang="en-US" sz="1271" b="0" cap="none" spc="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sp>
        <p:nvSpPr>
          <p:cNvPr id="46" name="正方形/長方形 45">
            <a:extLst>
              <a:ext uri="{FF2B5EF4-FFF2-40B4-BE49-F238E27FC236}">
                <a16:creationId xmlns:a16="http://schemas.microsoft.com/office/drawing/2014/main" id="{443FE636-24ED-404D-B422-96C6E8F21EE5}"/>
              </a:ext>
            </a:extLst>
          </p:cNvPr>
          <p:cNvSpPr/>
          <p:nvPr/>
        </p:nvSpPr>
        <p:spPr>
          <a:xfrm>
            <a:off x="387964" y="3780084"/>
            <a:ext cx="1145240" cy="279327"/>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1271" b="0" cap="none" spc="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就労移行支援</a:t>
            </a:r>
          </a:p>
        </p:txBody>
      </p:sp>
      <p:sp>
        <p:nvSpPr>
          <p:cNvPr id="47" name="正方形/長方形 46">
            <a:extLst>
              <a:ext uri="{FF2B5EF4-FFF2-40B4-BE49-F238E27FC236}">
                <a16:creationId xmlns:a16="http://schemas.microsoft.com/office/drawing/2014/main" id="{9F6A56EE-8909-4061-A90B-F9A15DC294FD}"/>
              </a:ext>
            </a:extLst>
          </p:cNvPr>
          <p:cNvSpPr/>
          <p:nvPr/>
        </p:nvSpPr>
        <p:spPr>
          <a:xfrm>
            <a:off x="288746" y="4507848"/>
            <a:ext cx="1418746" cy="279327"/>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1271" b="0" cap="none" spc="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就労継続支援</a:t>
            </a:r>
            <a:r>
              <a:rPr lang="en-US" altLang="ja-JP" sz="1271" b="0" cap="none" spc="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A</a:t>
            </a:r>
            <a:r>
              <a:rPr lang="ja-JP" altLang="en-US" sz="1271" b="0" cap="none" spc="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型</a:t>
            </a:r>
          </a:p>
        </p:txBody>
      </p:sp>
      <p:sp>
        <p:nvSpPr>
          <p:cNvPr id="48" name="正方形/長方形 47">
            <a:extLst>
              <a:ext uri="{FF2B5EF4-FFF2-40B4-BE49-F238E27FC236}">
                <a16:creationId xmlns:a16="http://schemas.microsoft.com/office/drawing/2014/main" id="{FE587FBE-B80C-4067-8B86-570F30F07984}"/>
              </a:ext>
            </a:extLst>
          </p:cNvPr>
          <p:cNvSpPr/>
          <p:nvPr/>
        </p:nvSpPr>
        <p:spPr>
          <a:xfrm>
            <a:off x="280008" y="5280472"/>
            <a:ext cx="1417292" cy="279327"/>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1271"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就労継続支援</a:t>
            </a:r>
            <a:r>
              <a:rPr lang="en-US" altLang="ja-JP" sz="1271"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B</a:t>
            </a:r>
            <a:r>
              <a:rPr lang="ja-JP" altLang="en-US" sz="1271"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型</a:t>
            </a:r>
            <a:endParaRPr lang="en-US" altLang="ja-JP" sz="1271"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45D4ED15-3115-4690-91B2-976012E020F3}"/>
              </a:ext>
            </a:extLst>
          </p:cNvPr>
          <p:cNvSpPr/>
          <p:nvPr/>
        </p:nvSpPr>
        <p:spPr>
          <a:xfrm>
            <a:off x="212499" y="6055497"/>
            <a:ext cx="1564229" cy="251394"/>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1089"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放課後等デイサービス</a:t>
            </a:r>
            <a:endParaRPr lang="ja-JP" altLang="en-US" sz="1089" b="0" cap="none" spc="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DA41A1E5-3C3D-435C-86E2-AAA5F30C2997}"/>
              </a:ext>
            </a:extLst>
          </p:cNvPr>
          <p:cNvSpPr/>
          <p:nvPr/>
        </p:nvSpPr>
        <p:spPr>
          <a:xfrm>
            <a:off x="363092" y="6825181"/>
            <a:ext cx="1145239" cy="279327"/>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1271" b="0" cap="none" spc="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児童発達支援</a:t>
            </a:r>
          </a:p>
        </p:txBody>
      </p:sp>
      <p:sp>
        <p:nvSpPr>
          <p:cNvPr id="51" name="正方形/長方形 50">
            <a:extLst>
              <a:ext uri="{FF2B5EF4-FFF2-40B4-BE49-F238E27FC236}">
                <a16:creationId xmlns:a16="http://schemas.microsoft.com/office/drawing/2014/main" id="{CC10B65C-2EFE-4536-8666-18CA4B8F56ED}"/>
              </a:ext>
            </a:extLst>
          </p:cNvPr>
          <p:cNvSpPr/>
          <p:nvPr/>
        </p:nvSpPr>
        <p:spPr>
          <a:xfrm>
            <a:off x="306495" y="7576087"/>
            <a:ext cx="1308179" cy="279327"/>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1271"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保育等訪問支援</a:t>
            </a:r>
            <a:endParaRPr lang="ja-JP" altLang="en-US" sz="1271" b="0" cap="none" spc="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grpSp>
        <p:nvGrpSpPr>
          <p:cNvPr id="19" name="グループ化 18">
            <a:extLst>
              <a:ext uri="{FF2B5EF4-FFF2-40B4-BE49-F238E27FC236}">
                <a16:creationId xmlns:a16="http://schemas.microsoft.com/office/drawing/2014/main" id="{8A1AB88C-B254-4F62-9345-F0792D940DE3}"/>
              </a:ext>
            </a:extLst>
          </p:cNvPr>
          <p:cNvGrpSpPr/>
          <p:nvPr/>
        </p:nvGrpSpPr>
        <p:grpSpPr>
          <a:xfrm>
            <a:off x="3198810" y="8674853"/>
            <a:ext cx="503501" cy="673311"/>
            <a:chOff x="3345538" y="8837255"/>
            <a:chExt cx="503501" cy="673311"/>
          </a:xfrm>
        </p:grpSpPr>
        <p:sp>
          <p:nvSpPr>
            <p:cNvPr id="42" name="正方形/長方形 41">
              <a:extLst>
                <a:ext uri="{FF2B5EF4-FFF2-40B4-BE49-F238E27FC236}">
                  <a16:creationId xmlns:a16="http://schemas.microsoft.com/office/drawing/2014/main" id="{A8882F3D-BBBB-46E0-A92C-071C4BAF0F56}"/>
                </a:ext>
              </a:extLst>
            </p:cNvPr>
            <p:cNvSpPr/>
            <p:nvPr/>
          </p:nvSpPr>
          <p:spPr>
            <a:xfrm>
              <a:off x="3385466" y="9273138"/>
              <a:ext cx="423645" cy="237428"/>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998" b="0" cap="none" spc="0"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給食</a:t>
              </a:r>
            </a:p>
          </p:txBody>
        </p:sp>
        <p:pic>
          <p:nvPicPr>
            <p:cNvPr id="8" name="図 7">
              <a:extLst>
                <a:ext uri="{FF2B5EF4-FFF2-40B4-BE49-F238E27FC236}">
                  <a16:creationId xmlns:a16="http://schemas.microsoft.com/office/drawing/2014/main" id="{84869D10-7ED0-4F18-82DD-3B31CCAFC81F}"/>
                </a:ext>
              </a:extLst>
            </p:cNvPr>
            <p:cNvPicPr>
              <a:picLocks noChangeAspect="1"/>
            </p:cNvPicPr>
            <p:nvPr/>
          </p:nvPicPr>
          <p:blipFill>
            <a:blip r:embed="rId5"/>
            <a:stretch>
              <a:fillRect/>
            </a:stretch>
          </p:blipFill>
          <p:spPr>
            <a:xfrm>
              <a:off x="3345538" y="8837255"/>
              <a:ext cx="503501" cy="448172"/>
            </a:xfrm>
            <a:prstGeom prst="rect">
              <a:avLst/>
            </a:prstGeom>
          </p:spPr>
        </p:pic>
        <p:pic>
          <p:nvPicPr>
            <p:cNvPr id="37" name="給食アイコン" descr="アイコン&#10;&#10;自動的に生成された説明">
              <a:extLst>
                <a:ext uri="{FF2B5EF4-FFF2-40B4-BE49-F238E27FC236}">
                  <a16:creationId xmlns:a16="http://schemas.microsoft.com/office/drawing/2014/main" id="{27773424-15D3-458C-879A-C6FD9FC61CE4}"/>
                </a:ext>
              </a:extLst>
            </p:cNvPr>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flipH="1">
              <a:off x="3469487" y="8937738"/>
              <a:ext cx="236024" cy="247637"/>
            </a:xfrm>
            <a:prstGeom prst="rect">
              <a:avLst/>
            </a:prstGeom>
          </p:spPr>
        </p:pic>
      </p:grpSp>
      <p:grpSp>
        <p:nvGrpSpPr>
          <p:cNvPr id="13" name="グループ化 12">
            <a:extLst>
              <a:ext uri="{FF2B5EF4-FFF2-40B4-BE49-F238E27FC236}">
                <a16:creationId xmlns:a16="http://schemas.microsoft.com/office/drawing/2014/main" id="{C2729319-AB81-4286-AF4C-DB22A12D5442}"/>
              </a:ext>
            </a:extLst>
          </p:cNvPr>
          <p:cNvGrpSpPr/>
          <p:nvPr/>
        </p:nvGrpSpPr>
        <p:grpSpPr>
          <a:xfrm>
            <a:off x="4051859" y="8669351"/>
            <a:ext cx="679696" cy="678813"/>
            <a:chOff x="3932154" y="8817794"/>
            <a:chExt cx="679696" cy="678813"/>
          </a:xfrm>
        </p:grpSpPr>
        <p:sp>
          <p:nvSpPr>
            <p:cNvPr id="9" name="正方形/長方形 8">
              <a:extLst>
                <a:ext uri="{FF2B5EF4-FFF2-40B4-BE49-F238E27FC236}">
                  <a16:creationId xmlns:a16="http://schemas.microsoft.com/office/drawing/2014/main" id="{CB5A4830-AF2F-4CB8-AE3E-C57A8FF8140F}"/>
                </a:ext>
              </a:extLst>
            </p:cNvPr>
            <p:cNvSpPr/>
            <p:nvPr/>
          </p:nvSpPr>
          <p:spPr>
            <a:xfrm>
              <a:off x="3932154" y="9259179"/>
              <a:ext cx="679696" cy="237428"/>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998"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医療ケア</a:t>
              </a:r>
              <a:endParaRPr lang="ja-JP" altLang="en-US" sz="998" b="0" cap="none" spc="0"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5F15F2F-3FDD-4AF4-AE60-8699B97A3DEC}"/>
                </a:ext>
              </a:extLst>
            </p:cNvPr>
            <p:cNvPicPr>
              <a:picLocks noChangeAspect="1"/>
            </p:cNvPicPr>
            <p:nvPr/>
          </p:nvPicPr>
          <p:blipFill>
            <a:blip r:embed="rId5"/>
            <a:stretch>
              <a:fillRect/>
            </a:stretch>
          </p:blipFill>
          <p:spPr>
            <a:xfrm>
              <a:off x="4030263" y="8817794"/>
              <a:ext cx="503501" cy="448172"/>
            </a:xfrm>
            <a:prstGeom prst="rect">
              <a:avLst/>
            </a:prstGeom>
          </p:spPr>
        </p:pic>
        <p:pic>
          <p:nvPicPr>
            <p:cNvPr id="35" name="医療アイコン" descr="アイコン&#10;&#10;自動的に生成された説明">
              <a:extLst>
                <a:ext uri="{FF2B5EF4-FFF2-40B4-BE49-F238E27FC236}">
                  <a16:creationId xmlns:a16="http://schemas.microsoft.com/office/drawing/2014/main" id="{4AB21DE3-3EC2-4DAD-AC3B-1FF6D835AFBA}"/>
                </a:ext>
              </a:extLst>
            </p:cNvPr>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4118738" y="8887846"/>
              <a:ext cx="326552" cy="333306"/>
            </a:xfrm>
            <a:prstGeom prst="rect">
              <a:avLst/>
            </a:prstGeom>
          </p:spPr>
        </p:pic>
      </p:grpSp>
      <p:grpSp>
        <p:nvGrpSpPr>
          <p:cNvPr id="12" name="グループ化 11">
            <a:extLst>
              <a:ext uri="{FF2B5EF4-FFF2-40B4-BE49-F238E27FC236}">
                <a16:creationId xmlns:a16="http://schemas.microsoft.com/office/drawing/2014/main" id="{8A856040-C7AD-49CD-A54A-4567686EE4D1}"/>
              </a:ext>
            </a:extLst>
          </p:cNvPr>
          <p:cNvGrpSpPr/>
          <p:nvPr/>
        </p:nvGrpSpPr>
        <p:grpSpPr>
          <a:xfrm>
            <a:off x="4991977" y="8669359"/>
            <a:ext cx="503501" cy="680212"/>
            <a:chOff x="4660099" y="8811008"/>
            <a:chExt cx="503501" cy="680212"/>
          </a:xfrm>
        </p:grpSpPr>
        <p:sp>
          <p:nvSpPr>
            <p:cNvPr id="43" name="正方形/長方形 42">
              <a:extLst>
                <a:ext uri="{FF2B5EF4-FFF2-40B4-BE49-F238E27FC236}">
                  <a16:creationId xmlns:a16="http://schemas.microsoft.com/office/drawing/2014/main" id="{CA71A48C-F585-4917-BC51-8CE2038029E3}"/>
                </a:ext>
              </a:extLst>
            </p:cNvPr>
            <p:cNvSpPr/>
            <p:nvPr/>
          </p:nvSpPr>
          <p:spPr>
            <a:xfrm>
              <a:off x="4701197" y="9253792"/>
              <a:ext cx="423645" cy="237428"/>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998" b="0" cap="none" spc="0"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送迎</a:t>
              </a:r>
            </a:p>
          </p:txBody>
        </p:sp>
        <p:pic>
          <p:nvPicPr>
            <p:cNvPr id="5" name="図 4">
              <a:extLst>
                <a:ext uri="{FF2B5EF4-FFF2-40B4-BE49-F238E27FC236}">
                  <a16:creationId xmlns:a16="http://schemas.microsoft.com/office/drawing/2014/main" id="{E9D25AF6-43D4-4727-9F1A-72EFE0582FA6}"/>
                </a:ext>
              </a:extLst>
            </p:cNvPr>
            <p:cNvPicPr>
              <a:picLocks noChangeAspect="1"/>
            </p:cNvPicPr>
            <p:nvPr/>
          </p:nvPicPr>
          <p:blipFill>
            <a:blip r:embed="rId5"/>
            <a:stretch>
              <a:fillRect/>
            </a:stretch>
          </p:blipFill>
          <p:spPr>
            <a:xfrm>
              <a:off x="4660099" y="8811008"/>
              <a:ext cx="503501" cy="448172"/>
            </a:xfrm>
            <a:prstGeom prst="rect">
              <a:avLst/>
            </a:prstGeom>
          </p:spPr>
        </p:pic>
        <p:pic>
          <p:nvPicPr>
            <p:cNvPr id="36" name="送迎範囲アイコン(ラベル)" descr="アイコン&#10;&#10;自動的に生成された説明">
              <a:extLst>
                <a:ext uri="{FF2B5EF4-FFF2-40B4-BE49-F238E27FC236}">
                  <a16:creationId xmlns:a16="http://schemas.microsoft.com/office/drawing/2014/main" id="{A4C6830B-CF7E-470A-A97B-1A3108512483}"/>
                </a:ext>
              </a:extLst>
            </p:cNvPr>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4755120" y="8896899"/>
              <a:ext cx="313460" cy="328883"/>
            </a:xfrm>
            <a:prstGeom prst="rect">
              <a:avLst/>
            </a:prstGeom>
          </p:spPr>
        </p:pic>
      </p:grpSp>
      <p:sp>
        <p:nvSpPr>
          <p:cNvPr id="52" name="正方形/長方形 51">
            <a:extLst>
              <a:ext uri="{FF2B5EF4-FFF2-40B4-BE49-F238E27FC236}">
                <a16:creationId xmlns:a16="http://schemas.microsoft.com/office/drawing/2014/main" id="{BE6541B0-B2FD-4E0B-AF47-CEE66425D787}"/>
              </a:ext>
            </a:extLst>
          </p:cNvPr>
          <p:cNvSpPr/>
          <p:nvPr/>
        </p:nvSpPr>
        <p:spPr>
          <a:xfrm>
            <a:off x="361258" y="8799637"/>
            <a:ext cx="2797624" cy="360797"/>
          </a:xfrm>
          <a:prstGeom prst="rect">
            <a:avLst/>
          </a:prstGeom>
          <a:noFill/>
        </p:spPr>
        <p:txBody>
          <a:bodyPr wrap="square" lIns="82988" tIns="41494" rIns="82988" bIns="41494">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r>
              <a:rPr lang="ja-JP" altLang="en-US" sz="1800" b="0" cap="none" spc="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各種アイコン</a:t>
            </a:r>
          </a:p>
        </p:txBody>
      </p:sp>
      <p:grpSp>
        <p:nvGrpSpPr>
          <p:cNvPr id="53" name="Group 2">
            <a:extLst>
              <a:ext uri="{FF2B5EF4-FFF2-40B4-BE49-F238E27FC236}">
                <a16:creationId xmlns:a16="http://schemas.microsoft.com/office/drawing/2014/main" id="{964F609C-5D5D-44B8-8C2F-37F753E54B40}"/>
              </a:ext>
            </a:extLst>
          </p:cNvPr>
          <p:cNvGrpSpPr/>
          <p:nvPr/>
        </p:nvGrpSpPr>
        <p:grpSpPr>
          <a:xfrm>
            <a:off x="6319422" y="-269924"/>
            <a:ext cx="881922" cy="10251808"/>
            <a:chOff x="0" y="0"/>
            <a:chExt cx="855576" cy="5130550"/>
          </a:xfrm>
          <a:gradFill>
            <a:gsLst>
              <a:gs pos="0">
                <a:schemeClr val="accent2">
                  <a:lumMod val="45000"/>
                  <a:lumOff val="55000"/>
                </a:schemeClr>
              </a:gs>
              <a:gs pos="32000">
                <a:srgbClr val="FEA89C"/>
              </a:gs>
              <a:gs pos="100000">
                <a:schemeClr val="accent2">
                  <a:lumMod val="30000"/>
                  <a:lumOff val="70000"/>
                </a:schemeClr>
              </a:gs>
            </a:gsLst>
            <a:lin ang="5400000" scaled="1"/>
          </a:gradFill>
        </p:grpSpPr>
        <p:sp>
          <p:nvSpPr>
            <p:cNvPr id="54" name="Freeform 3">
              <a:extLst>
                <a:ext uri="{FF2B5EF4-FFF2-40B4-BE49-F238E27FC236}">
                  <a16:creationId xmlns:a16="http://schemas.microsoft.com/office/drawing/2014/main" id="{CB569658-CB82-487A-BF8B-D0CFB84B6DAE}"/>
                </a:ext>
              </a:extLst>
            </p:cNvPr>
            <p:cNvSpPr/>
            <p:nvPr/>
          </p:nvSpPr>
          <p:spPr>
            <a:xfrm>
              <a:off x="0" y="0"/>
              <a:ext cx="855576" cy="5130550"/>
            </a:xfrm>
            <a:custGeom>
              <a:avLst/>
              <a:gdLst/>
              <a:ahLst/>
              <a:cxnLst/>
              <a:rect l="l" t="t" r="r" b="b"/>
              <a:pathLst>
                <a:path w="855576" h="5130550">
                  <a:moveTo>
                    <a:pt x="0" y="0"/>
                  </a:moveTo>
                  <a:lnTo>
                    <a:pt x="855576" y="0"/>
                  </a:lnTo>
                  <a:lnTo>
                    <a:pt x="855576" y="5130550"/>
                  </a:lnTo>
                  <a:lnTo>
                    <a:pt x="0" y="5130550"/>
                  </a:lnTo>
                  <a:close/>
                </a:path>
              </a:pathLst>
            </a:custGeom>
            <a:solidFill>
              <a:srgbClr val="FF9966">
                <a:alpha val="61000"/>
              </a:srgbClr>
            </a:solidFill>
          </p:spPr>
          <p:txBody>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endParaRPr lang="ja-JP" altLang="en-US" sz="1500" dirty="0"/>
            </a:p>
          </p:txBody>
        </p:sp>
      </p:grpSp>
    </p:spTree>
    <p:extLst>
      <p:ext uri="{BB962C8B-B14F-4D97-AF65-F5344CB8AC3E}">
        <p14:creationId xmlns:p14="http://schemas.microsoft.com/office/powerpoint/2010/main" val="3869118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キッズスクール ピース</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938992"/>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キッズスクールピースでは児童福祉法に基づき、障がい児に対して日常生活における基本的動作の指導、知識技能の付与、コミュニケーション能力の向上を一人一人のお子様に合わせた個別プログラムで、楽しく学び、体験できる環境をご用意させていただいております。
お気軽にお問い合わせください。</a:t>
            </a:r>
            <a:endParaRPr kumimoji="1" lang="ja-JP" altLang="en-US" sz="1200" dirty="0">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充実した体験活動で楽しく学ぶ</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384995"/>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体験活動が果たす役割は大きく、子どもたちにとって、体験活動の機会を豊かにすることは、</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極めて有意義であると考えています。また、一人一人のお子様の発達段階に応じて基礎学力や</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生活習慣、コミュニケーション力などを楽しく</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身に付け、一歩ずつ着実に成長していくための</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療育・お手伝いをさせていただきます。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キッズスクール ピース</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ミッドガルド倉本</a:t>
            </a:r>
            <a:r>
              <a:rPr kumimoji="1" lang="en-US" altLang="ja-JP" sz="900">
                <a:latin typeface="メイリオ" panose="020B0604030504040204" pitchFamily="50" charset="-128"/>
                <a:ea typeface="メイリオ" panose="020B0604030504040204" pitchFamily="50" charset="-128"/>
              </a:rPr>
              <a:t>111</a:t>
            </a:r>
            <a:r>
              <a:rPr kumimoji="1" lang="ja-JP" altLang="en-US" sz="900">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06-4800-0530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info@kids-peace.com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大阪環状線「桜ノ宮駅」より徒歩</a:t>
            </a:r>
            <a:r>
              <a:rPr lang="en-US" altLang="ja-JP" sz="900" b="0" i="0">
                <a:effectLst/>
                <a:latin typeface="メイリオ" panose="020B0604030504040204" pitchFamily="50" charset="-128"/>
                <a:ea typeface="メイリオ" panose="020B0604030504040204" pitchFamily="50" charset="-128"/>
              </a:rPr>
              <a:t>8</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大阪市都島区中野町</a:t>
            </a:r>
            <a:r>
              <a:rPr lang="en-US" altLang="zh-TW" sz="900" b="0" i="0">
                <a:solidFill>
                  <a:srgbClr val="202124"/>
                </a:solidFill>
                <a:effectLst/>
                <a:latin typeface="メイリオ" panose="020B0604030504040204" pitchFamily="50" charset="-128"/>
                <a:ea typeface="メイリオ" panose="020B0604030504040204" pitchFamily="50" charset="-128"/>
              </a:rPr>
              <a:t>2-15-28</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507831"/>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東淀川区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中央区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鶴見区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大阪市内</a:t>
            </a:r>
            <a:endParaRPr kumimoji="1" lang="en-US" altLang="zh-CN" sz="900" dirty="0">
              <a:latin typeface="メイリオ" panose="020B0604030504040204" pitchFamily="50" charset="-128"/>
              <a:ea typeface="メイリオ" panose="020B0604030504040204" pitchFamily="50" charset="-128"/>
            </a:endParaRPr>
          </a:p>
          <a:p>
            <a:r>
              <a:rPr kumimoji="1" lang="zh-CN" altLang="en-US" sz="900" dirty="0">
                <a:latin typeface="メイリオ" panose="020B0604030504040204" pitchFamily="50" charset="-128"/>
                <a:ea typeface="メイリオ" panose="020B0604030504040204" pitchFamily="50" charset="-128"/>
              </a:rPr>
              <a:t>全域</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大阪環状線「京橋駅」より徒歩</a:t>
            </a:r>
            <a:r>
              <a:rPr lang="en-US" altLang="ja-JP" sz="900" b="0" i="0">
                <a:effectLst/>
                <a:latin typeface="メイリオ" panose="020B0604030504040204" pitchFamily="50" charset="-128"/>
                <a:ea typeface="メイリオ" panose="020B0604030504040204" pitchFamily="50" charset="-128"/>
              </a:rPr>
              <a:t>10</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27</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9F2B7252-C4D4-4B18-B237-39A5E6E5F1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7034" y="608425"/>
            <a:ext cx="864000" cy="864000"/>
          </a:xfrm>
          <a:prstGeom prst="rect">
            <a:avLst/>
          </a:prstGeom>
        </p:spPr>
      </p:pic>
      <p:pic>
        <p:nvPicPr>
          <p:cNvPr id="34" name="図 33" descr="Web サイト が含まれている画像&#10;&#10;自動的に生成された説明">
            <a:extLst>
              <a:ext uri="{FF2B5EF4-FFF2-40B4-BE49-F238E27FC236}">
                <a16:creationId xmlns:a16="http://schemas.microsoft.com/office/drawing/2014/main" id="{C1BD0D85-AE76-4616-AC80-828FE3B9EA0D}"/>
              </a:ext>
            </a:extLst>
          </p:cNvPr>
          <p:cNvPicPr>
            <a:picLocks/>
          </p:cNvPicPr>
          <p:nvPr/>
        </p:nvPicPr>
        <p:blipFill rotWithShape="1">
          <a:blip r:embed="rId13">
            <a:extLst>
              <a:ext uri="{28A0092B-C50C-407E-A947-70E740481C1C}">
                <a14:useLocalDpi xmlns:a14="http://schemas.microsoft.com/office/drawing/2010/main" val="0"/>
              </a:ext>
            </a:extLst>
          </a:blip>
          <a:srcRect b="48091"/>
          <a:stretch/>
        </p:blipFill>
        <p:spPr>
          <a:xfrm>
            <a:off x="465195" y="5320960"/>
            <a:ext cx="2455200" cy="1684800"/>
          </a:xfrm>
          <a:prstGeom prst="rect">
            <a:avLst/>
          </a:prstGeom>
        </p:spPr>
      </p:pic>
      <p:pic>
        <p:nvPicPr>
          <p:cNvPr id="40" name="図 39" descr="カレンダー が含まれている画像&#10;&#10;自動的に生成された説明">
            <a:extLst>
              <a:ext uri="{FF2B5EF4-FFF2-40B4-BE49-F238E27FC236}">
                <a16:creationId xmlns:a16="http://schemas.microsoft.com/office/drawing/2014/main" id="{9BB3353A-8E92-48D3-81B7-1A73D6869026}"/>
              </a:ext>
            </a:extLst>
          </p:cNvPr>
          <p:cNvPicPr>
            <a:picLocks/>
          </p:cNvPicPr>
          <p:nvPr/>
        </p:nvPicPr>
        <p:blipFill rotWithShape="1">
          <a:blip r:embed="rId14">
            <a:extLst>
              <a:ext uri="{28A0092B-C50C-407E-A947-70E740481C1C}">
                <a14:useLocalDpi xmlns:a14="http://schemas.microsoft.com/office/drawing/2010/main" val="0"/>
              </a:ext>
            </a:extLst>
          </a:blip>
          <a:srcRect t="-1" r="311" b="44152"/>
          <a:stretch/>
        </p:blipFill>
        <p:spPr>
          <a:xfrm>
            <a:off x="2976525" y="1628959"/>
            <a:ext cx="3463200" cy="2628000"/>
          </a:xfrm>
          <a:prstGeom prst="rect">
            <a:avLst/>
          </a:prstGeom>
        </p:spPr>
      </p:pic>
    </p:spTree>
    <p:extLst>
      <p:ext uri="{BB962C8B-B14F-4D97-AF65-F5344CB8AC3E}">
        <p14:creationId xmlns:p14="http://schemas.microsoft.com/office/powerpoint/2010/main" val="2299600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桜の宮ほっと</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008242"/>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就学前の乳幼児対象の親子療育教室です。小集団活動・個別指導・懇談・学習会・発達検査等を実施。お子さんの発達をサポートし保護者の子育てと指導力を高めます。所属集団への訪問支援や出張での学習会も実施。</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親子で楽しめる設定あそび</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31243"/>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年齢と季節に合わせた様々な遊びを用意。親子の触れ合い遊びを中心に、感覚統合、粗大運動、微細運動、就学に向けての学習スタイルづくりなど。親子参加だからこそトライできる遊びや活動を用意。音楽セラピー教室、親子英語教室、親子スイミング教室も開催。</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桜の宮ほっと</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桜ビル</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06-6360-9365</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sakuranohotto@yahoo.co.jp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桜ノ宮駅</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大阪市都島区中野町</a:t>
            </a:r>
            <a:r>
              <a:rPr lang="en-US" altLang="zh-TW" sz="900" b="0" i="0">
                <a:solidFill>
                  <a:srgbClr val="202124"/>
                </a:solidFill>
                <a:effectLst/>
                <a:latin typeface="メイリオ" panose="020B0604030504040204" pitchFamily="50" charset="-128"/>
                <a:ea typeface="メイリオ" panose="020B0604030504040204" pitchFamily="50" charset="-128"/>
              </a:rPr>
              <a:t>4</a:t>
            </a:r>
            <a:r>
              <a:rPr lang="zh-TW" altLang="en-US" sz="900" b="0" i="0">
                <a:solidFill>
                  <a:srgbClr val="202124"/>
                </a:solidFill>
                <a:effectLst/>
                <a:latin typeface="メイリオ" panose="020B0604030504040204" pitchFamily="50" charset="-128"/>
                <a:ea typeface="メイリオ" panose="020B0604030504040204" pitchFamily="50" charset="-128"/>
              </a:rPr>
              <a:t>丁目１６－１５</a:t>
            </a:r>
            <a:endParaRPr kumimoji="1" lang="ja-JP" altLang="en-US" sz="900" dirty="0">
              <a:latin typeface="メイリオ" panose="020B0604030504040204" pitchFamily="50" charset="-128"/>
              <a:ea typeface="メイリオ" panose="020B0604030504040204" pitchFamily="50" charset="-128"/>
            </a:endParaRPr>
          </a:p>
        </p:txBody>
      </p:sp>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09:00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保育支援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0">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28</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24AFF7D7-0186-4268-AE26-7376942A69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42647" y="614916"/>
            <a:ext cx="864000" cy="864000"/>
          </a:xfrm>
          <a:prstGeom prst="rect">
            <a:avLst/>
          </a:prstGeom>
        </p:spPr>
      </p:pic>
      <p:pic>
        <p:nvPicPr>
          <p:cNvPr id="34" name="図 33" descr="キッチンの一角にあるベット&#10;&#10;低い精度で自動的に生成された説明">
            <a:extLst>
              <a:ext uri="{FF2B5EF4-FFF2-40B4-BE49-F238E27FC236}">
                <a16:creationId xmlns:a16="http://schemas.microsoft.com/office/drawing/2014/main" id="{DD48628F-050F-4EAA-9FFC-25D54B100584}"/>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976525" y="1628935"/>
            <a:ext cx="3463200" cy="2628000"/>
          </a:xfrm>
          <a:prstGeom prst="rect">
            <a:avLst/>
          </a:prstGeom>
        </p:spPr>
      </p:pic>
      <p:pic>
        <p:nvPicPr>
          <p:cNvPr id="40" name="図 39" descr="テーブル が含まれている画像&#10;&#10;自動的に生成された説明">
            <a:extLst>
              <a:ext uri="{FF2B5EF4-FFF2-40B4-BE49-F238E27FC236}">
                <a16:creationId xmlns:a16="http://schemas.microsoft.com/office/drawing/2014/main" id="{2492F75C-7564-4CA1-AF34-8D640B922AE7}"/>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7909" y="5291541"/>
            <a:ext cx="2455200" cy="1684800"/>
          </a:xfrm>
          <a:prstGeom prst="rect">
            <a:avLst/>
          </a:prstGeom>
        </p:spPr>
      </p:pic>
    </p:spTree>
    <p:extLst>
      <p:ext uri="{BB962C8B-B14F-4D97-AF65-F5344CB8AC3E}">
        <p14:creationId xmlns:p14="http://schemas.microsoft.com/office/powerpoint/2010/main" val="1395056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児童発達支援・放課後等デイサービスはなまる桜ノ宮</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62158"/>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子供たちが安心して遊び成長してほしい、と願う保護者にとって止まり木になるような場所を目指しています。車での送迎ありです。見学や体験希望、相談等のお電話で承っております。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発達に応じた支援を提案します！</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54326"/>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個別支援と集団支援の日を設けています。</a:t>
            </a:r>
            <a:r>
              <a:rPr kumimoji="1" lang="en-US" altLang="ja-JP" sz="1200">
                <a:latin typeface="メイリオ" panose="020B0604030504040204" pitchFamily="50" charset="-128"/>
                <a:ea typeface="メイリオ" panose="020B0604030504040204" pitchFamily="50" charset="-128"/>
              </a:rPr>
              <a:t>SST</a:t>
            </a:r>
            <a:r>
              <a:rPr kumimoji="1" lang="ja-JP" altLang="en-US" sz="1200">
                <a:latin typeface="メイリオ" panose="020B0604030504040204" pitchFamily="50" charset="-128"/>
                <a:ea typeface="メイリオ" panose="020B0604030504040204" pitchFamily="50" charset="-128"/>
              </a:rPr>
              <a:t>、学習支援、製作、食育やクッキング、外出、運動支援を行なっています。</a:t>
            </a:r>
            <a:r>
              <a:rPr kumimoji="1" lang="en-US" altLang="ja-JP" sz="1200">
                <a:latin typeface="メイリオ" panose="020B0604030504040204" pitchFamily="50" charset="-128"/>
                <a:ea typeface="メイリオ" panose="020B0604030504040204" pitchFamily="50" charset="-128"/>
              </a:rPr>
              <a:t>2022</a:t>
            </a:r>
            <a:r>
              <a:rPr kumimoji="1" lang="ja-JP" altLang="en-US" sz="1200">
                <a:latin typeface="メイリオ" panose="020B0604030504040204" pitchFamily="50" charset="-128"/>
                <a:ea typeface="メイリオ" panose="020B0604030504040204" pitchFamily="50" charset="-128"/>
              </a:rPr>
              <a:t>年からは保育所等訪問支援もスタートし、家庭と学校と連携しながら一貫した療育を行なっていきます。子供たちが楽しく生活していくための「今の困りごと」に寄り添い、感情コントロール（振り返り活動・個別ワーク）や発達に応じた学習支援、手先の訓練、トイレトレーニングなどに力を入れています！</a:t>
            </a:r>
            <a:endParaRPr kumimoji="1" lang="ja-JP" altLang="en-US" sz="1200" dirty="0">
              <a:latin typeface="メイリオ" panose="020B0604030504040204" pitchFamily="50" charset="-128"/>
              <a:ea typeface="メイリオ" panose="020B0604030504040204" pitchFamily="50" charset="-128"/>
            </a:endParaRP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3693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児童発達支援・放課後等デイサービスはなまる桜ノ宮</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日宝ライフ桜宮</a:t>
            </a:r>
            <a:r>
              <a:rPr kumimoji="1" lang="en-US" altLang="ja-JP" sz="900">
                <a:latin typeface="メイリオ" panose="020B0604030504040204" pitchFamily="50" charset="-128"/>
                <a:ea typeface="メイリオ" panose="020B0604030504040204" pitchFamily="50" charset="-128"/>
              </a:rPr>
              <a:t>107</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06-6232-8734</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3693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hanamaru.sakuranomiya@gmail.com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大阪環状線「桜ノ宮駅」徒歩</a:t>
            </a:r>
            <a:r>
              <a:rPr lang="en-US" altLang="ja-JP" sz="900" b="0" i="0">
                <a:effectLst/>
                <a:latin typeface="メイリオ" panose="020B0604030504040204" pitchFamily="50" charset="-128"/>
                <a:ea typeface="メイリオ" panose="020B0604030504040204" pitchFamily="50" charset="-128"/>
              </a:rPr>
              <a:t>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大阪市都島区中野町</a:t>
            </a:r>
            <a:r>
              <a:rPr lang="en-US" altLang="zh-TW" sz="900" b="0" i="0">
                <a:solidFill>
                  <a:srgbClr val="202124"/>
                </a:solidFill>
                <a:effectLst/>
                <a:latin typeface="メイリオ" panose="020B0604030504040204" pitchFamily="50" charset="-128"/>
                <a:ea typeface="メイリオ" panose="020B0604030504040204" pitchFamily="50" charset="-128"/>
              </a:rPr>
              <a:t>4−9−9</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城東区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旭区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北区</a:t>
            </a:r>
            <a:r>
              <a:rPr kumimoji="1" lang="en-US" altLang="ja-JP" sz="900" dirty="0">
                <a:latin typeface="メイリオ" panose="020B0604030504040204" pitchFamily="50" charset="-128"/>
                <a:ea typeface="メイリオ" panose="020B0604030504040204" pitchFamily="50" charset="-128"/>
              </a:rPr>
              <a:t>,</a:t>
            </a:r>
          </a:p>
          <a:p>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ご相談に応じます。</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日</a:t>
            </a:r>
            <a:r>
              <a:rPr kumimoji="1" lang="en-US" altLang="ja-JP" sz="900"/>
              <a:t>, </a:t>
            </a:r>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保育支援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3099734" y="712248"/>
            <a:ext cx="1748387"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ダウン症児</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29</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20F5C4C8-2574-4B48-B200-FCD0EEBC8D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7979" y="604274"/>
            <a:ext cx="864000" cy="864000"/>
          </a:xfrm>
          <a:prstGeom prst="rect">
            <a:avLst/>
          </a:prstGeom>
        </p:spPr>
      </p:pic>
      <p:pic>
        <p:nvPicPr>
          <p:cNvPr id="25" name="図 24" descr="テキスト が含まれている画像&#10;&#10;自動的に生成された説明">
            <a:extLst>
              <a:ext uri="{FF2B5EF4-FFF2-40B4-BE49-F238E27FC236}">
                <a16:creationId xmlns:a16="http://schemas.microsoft.com/office/drawing/2014/main" id="{5A681ACA-3334-4BFD-B30B-C6E0B2C2AC64}"/>
              </a:ext>
            </a:extLst>
          </p:cNvPr>
          <p:cNvPicPr>
            <a:picLocks/>
          </p:cNvPicPr>
          <p:nvPr/>
        </p:nvPicPr>
        <p:blipFill rotWithShape="1">
          <a:blip r:embed="rId13">
            <a:extLst>
              <a:ext uri="{28A0092B-C50C-407E-A947-70E740481C1C}">
                <a14:useLocalDpi xmlns:a14="http://schemas.microsoft.com/office/drawing/2010/main" val="0"/>
              </a:ext>
            </a:extLst>
          </a:blip>
          <a:srcRect l="-1224" t="12713" r="1224" b="45105"/>
          <a:stretch/>
        </p:blipFill>
        <p:spPr>
          <a:xfrm>
            <a:off x="399835" y="5312799"/>
            <a:ext cx="2455200" cy="1684800"/>
          </a:xfrm>
          <a:prstGeom prst="rect">
            <a:avLst/>
          </a:prstGeom>
        </p:spPr>
      </p:pic>
      <p:pic>
        <p:nvPicPr>
          <p:cNvPr id="34" name="図 33" descr="屋内, 天井, テーブル, 部屋 が含まれている画像&#10;&#10;自動的に生成された説明">
            <a:extLst>
              <a:ext uri="{FF2B5EF4-FFF2-40B4-BE49-F238E27FC236}">
                <a16:creationId xmlns:a16="http://schemas.microsoft.com/office/drawing/2014/main" id="{24C349FE-E71D-449C-BB75-543B36ACEC60}"/>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980968" y="1624001"/>
            <a:ext cx="3463200" cy="2628000"/>
          </a:xfrm>
          <a:prstGeom prst="rect">
            <a:avLst/>
          </a:prstGeom>
        </p:spPr>
      </p:pic>
    </p:spTree>
    <p:extLst>
      <p:ext uri="{BB962C8B-B14F-4D97-AF65-F5344CB8AC3E}">
        <p14:creationId xmlns:p14="http://schemas.microsoft.com/office/powerpoint/2010/main" val="2611418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発達支援ルーム ピースプラント</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938992"/>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まずは体験療育を！
ピースプラントでは、ご利用前に体験療育を受けていただくことを推奨しております。
ご契約の前にピースプラントの療育の事をご理解いただき、</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その上で療育を開始したいと思っています。
ご相談、お問い合わせのみも</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大歓迎！ぜひご連絡ください。</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子ども達へのマンツーマン運動療育</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384995"/>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ピースプラントは、障がいを持つ子どもたちへのマンツーマン運動療育の事業所です。感覚統合療法のエッセンスを取り入れ、一人ひとりに合わせたプログラムで</a:t>
            </a:r>
            <a:r>
              <a:rPr kumimoji="1" lang="en-US" altLang="ja-JP" sz="1200" dirty="0">
                <a:latin typeface="メイリオ" panose="020B0604030504040204" pitchFamily="50" charset="-128"/>
                <a:ea typeface="メイリオ" panose="020B0604030504040204" pitchFamily="50" charset="-128"/>
              </a:rPr>
              <a:t>40</a:t>
            </a:r>
            <a:r>
              <a:rPr kumimoji="1" lang="ja-JP" altLang="en-US" sz="1200" dirty="0">
                <a:latin typeface="メイリオ" panose="020B0604030504040204" pitchFamily="50" charset="-128"/>
                <a:ea typeface="メイリオ" panose="020B0604030504040204" pitchFamily="50" charset="-128"/>
              </a:rPr>
              <a:t>分間の療育を提供しています。都島区で</a:t>
            </a:r>
            <a:r>
              <a:rPr kumimoji="1" lang="en-US" altLang="ja-JP" sz="1200" dirty="0">
                <a:latin typeface="メイリオ" panose="020B0604030504040204" pitchFamily="50" charset="-128"/>
                <a:ea typeface="メイリオ" panose="020B0604030504040204" pitchFamily="50" charset="-128"/>
              </a:rPr>
              <a:t>4</a:t>
            </a:r>
            <a:r>
              <a:rPr kumimoji="1" lang="ja-JP" altLang="en-US" sz="1200" dirty="0">
                <a:latin typeface="メイリオ" panose="020B0604030504040204" pitchFamily="50" charset="-128"/>
                <a:ea typeface="メイリオ" panose="020B0604030504040204" pitchFamily="50" charset="-128"/>
              </a:rPr>
              <a:t>店舗、大阪市内で計</a:t>
            </a:r>
            <a:r>
              <a:rPr kumimoji="1" lang="en-US" altLang="ja-JP" sz="1200" dirty="0">
                <a:latin typeface="メイリオ" panose="020B0604030504040204" pitchFamily="50" charset="-128"/>
                <a:ea typeface="メイリオ" panose="020B0604030504040204" pitchFamily="50" charset="-128"/>
              </a:rPr>
              <a:t>7</a:t>
            </a:r>
            <a:r>
              <a:rPr kumimoji="1" lang="ja-JP" altLang="en-US" sz="1200" dirty="0">
                <a:latin typeface="メイリオ" panose="020B0604030504040204" pitchFamily="50" charset="-128"/>
                <a:ea typeface="メイリオ" panose="020B0604030504040204" pitchFamily="50" charset="-128"/>
              </a:rPr>
              <a:t>店舗運営しております。子どもたちの未来へ向けて、生きる力をはぐくみます！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発達支援ルーム ピースプラント</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モリシタビル</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06-6809-3120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taku@peaceplant.co.jp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大阪環状線「桜ノ宮駅」東口より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3</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大阪市都島区中野町</a:t>
            </a:r>
            <a:r>
              <a:rPr lang="en-US" altLang="zh-TW" sz="900" b="0" i="0">
                <a:solidFill>
                  <a:srgbClr val="202124"/>
                </a:solidFill>
                <a:effectLst/>
                <a:latin typeface="メイリオ" panose="020B0604030504040204" pitchFamily="50" charset="-128"/>
                <a:ea typeface="メイリオ" panose="020B0604030504040204" pitchFamily="50" charset="-128"/>
              </a:rPr>
              <a:t>4-9-5</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19:00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日</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30</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0A33438E-6561-4F18-950B-5235A86D97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42647" y="619443"/>
            <a:ext cx="864000" cy="864000"/>
          </a:xfrm>
          <a:prstGeom prst="rect">
            <a:avLst/>
          </a:prstGeom>
        </p:spPr>
      </p:pic>
      <p:pic>
        <p:nvPicPr>
          <p:cNvPr id="25" name="図 24" descr="屋内, 天井, キッチン, 部屋 が含まれている画像&#10;&#10;自動的に生成された説明">
            <a:extLst>
              <a:ext uri="{FF2B5EF4-FFF2-40B4-BE49-F238E27FC236}">
                <a16:creationId xmlns:a16="http://schemas.microsoft.com/office/drawing/2014/main" id="{61D0B347-E703-48EB-B1D4-219973C00E6B}"/>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76525" y="1621335"/>
            <a:ext cx="3463200" cy="2628000"/>
          </a:xfrm>
          <a:prstGeom prst="rect">
            <a:avLst/>
          </a:prstGeom>
        </p:spPr>
      </p:pic>
      <p:pic>
        <p:nvPicPr>
          <p:cNvPr id="34" name="図 33" descr="人, 屋内, 男, キッチン が含まれている画像&#10;&#10;自動的に生成された説明">
            <a:extLst>
              <a:ext uri="{FF2B5EF4-FFF2-40B4-BE49-F238E27FC236}">
                <a16:creationId xmlns:a16="http://schemas.microsoft.com/office/drawing/2014/main" id="{10B118B5-93FF-4879-A211-0F001EDD3139}"/>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31573" y="5312799"/>
            <a:ext cx="2455200" cy="1684800"/>
          </a:xfrm>
          <a:prstGeom prst="rect">
            <a:avLst/>
          </a:prstGeom>
        </p:spPr>
      </p:pic>
    </p:spTree>
    <p:extLst>
      <p:ext uri="{BB962C8B-B14F-4D97-AF65-F5344CB8AC3E}">
        <p14:creationId xmlns:p14="http://schemas.microsoft.com/office/powerpoint/2010/main" val="146751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放課後等デイサービス　にじいろキッズ</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62158"/>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幼児から高校までの発達に関して支援を必要とする子供たちを対象にしたデイサービスです。子供たちの基本的な生活態度や将来の自立にむけた生活習慣の習得をサポートします。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リトミックダンスやそろばん、お習字</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154162"/>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安心出来る場所作り、子どもの「できる」達成感を支援、社会的自立を目指して経験を増やしていきます。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放課後等デイサービス　にじいろキッズ</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朝日プラザ大宝</a:t>
            </a:r>
            <a:r>
              <a:rPr kumimoji="1" lang="en-US" altLang="ja-JP" sz="900">
                <a:latin typeface="メイリオ" panose="020B0604030504040204" pitchFamily="50" charset="-128"/>
                <a:ea typeface="メイリオ" panose="020B0604030504040204" pitchFamily="50" charset="-128"/>
              </a:rPr>
              <a:t>107</a:t>
            </a:r>
            <a:r>
              <a:rPr kumimoji="1" lang="ja-JP" altLang="en-US" sz="900">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06-6948-6008</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ikuyo0911_6223@yahoo.co.jp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大阪環状線「桜ノ宮駅」徒歩</a:t>
            </a:r>
            <a:r>
              <a:rPr lang="en-US" altLang="ja-JP" sz="900" b="0" i="0">
                <a:effectLst/>
                <a:latin typeface="メイリオ" panose="020B0604030504040204" pitchFamily="50" charset="-128"/>
                <a:ea typeface="メイリオ" panose="020B0604030504040204" pitchFamily="50" charset="-128"/>
              </a:rPr>
              <a:t>10</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大阪市都島区中野町</a:t>
            </a:r>
            <a:r>
              <a:rPr lang="en-US" altLang="zh-TW" sz="900" b="0" i="0">
                <a:solidFill>
                  <a:srgbClr val="202124"/>
                </a:solidFill>
                <a:effectLst/>
                <a:latin typeface="メイリオ" panose="020B0604030504040204" pitchFamily="50" charset="-128"/>
                <a:ea typeface="メイリオ" panose="020B0604030504040204" pitchFamily="50" charset="-128"/>
              </a:rPr>
              <a:t>2</a:t>
            </a:r>
            <a:r>
              <a:rPr lang="zh-TW" altLang="en-US" sz="900" b="0" i="0">
                <a:solidFill>
                  <a:srgbClr val="202124"/>
                </a:solidFill>
                <a:effectLst/>
                <a:latin typeface="メイリオ" panose="020B0604030504040204" pitchFamily="50" charset="-128"/>
                <a:ea typeface="メイリオ" panose="020B0604030504040204" pitchFamily="50" charset="-128"/>
              </a:rPr>
              <a:t>丁目</a:t>
            </a:r>
            <a:r>
              <a:rPr lang="en-US" altLang="zh-TW" sz="900" b="0" i="0">
                <a:solidFill>
                  <a:srgbClr val="202124"/>
                </a:solidFill>
                <a:effectLst/>
                <a:latin typeface="メイリオ" panose="020B0604030504040204" pitchFamily="50" charset="-128"/>
                <a:ea typeface="メイリオ" panose="020B0604030504040204" pitchFamily="50" charset="-128"/>
              </a:rPr>
              <a:t>15-5</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13:00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r>
              <a:rPr kumimoji="1" lang="en-US" altLang="zh-CN" sz="900" dirty="0">
                <a:latin typeface="メイリオ" panose="020B0604030504040204" pitchFamily="50" charset="-128"/>
                <a:ea typeface="メイリオ" panose="020B0604030504040204" pitchFamily="50" charset="-128"/>
              </a:rPr>
              <a:t>, </a:t>
            </a:r>
          </a:p>
          <a:p>
            <a:r>
              <a:rPr kumimoji="1" lang="zh-CN" altLang="en-US" sz="900" dirty="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31</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5" name="図 24">
            <a:extLst>
              <a:ext uri="{FF2B5EF4-FFF2-40B4-BE49-F238E27FC236}">
                <a16:creationId xmlns:a16="http://schemas.microsoft.com/office/drawing/2014/main" id="{3A3AAF10-53FB-4275-85BC-53CF26F68767}"/>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rot="5400000">
            <a:off x="3357273" y="1211290"/>
            <a:ext cx="2628000" cy="3463200"/>
          </a:xfrm>
          <a:prstGeom prst="rect">
            <a:avLst/>
          </a:prstGeom>
        </p:spPr>
      </p:pic>
      <p:pic>
        <p:nvPicPr>
          <p:cNvPr id="34" name="図 33" descr="カレンダー&#10;&#10;中程度の精度で自動的に生成された説明">
            <a:extLst>
              <a:ext uri="{FF2B5EF4-FFF2-40B4-BE49-F238E27FC236}">
                <a16:creationId xmlns:a16="http://schemas.microsoft.com/office/drawing/2014/main" id="{1FAB6C0A-213E-4510-82E9-9276ECC2746D}"/>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rot="10800000">
            <a:off x="418275" y="5312799"/>
            <a:ext cx="2455200" cy="1684800"/>
          </a:xfrm>
          <a:prstGeom prst="rect">
            <a:avLst/>
          </a:prstGeom>
        </p:spPr>
      </p:pic>
      <p:pic>
        <p:nvPicPr>
          <p:cNvPr id="40" name="図 39" descr="QR コード&#10;&#10;自動的に生成された説明">
            <a:extLst>
              <a:ext uri="{FF2B5EF4-FFF2-40B4-BE49-F238E27FC236}">
                <a16:creationId xmlns:a16="http://schemas.microsoft.com/office/drawing/2014/main" id="{6B3A4396-54BE-4C4F-A44F-8F3750A737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7034" y="619300"/>
            <a:ext cx="864000" cy="864000"/>
          </a:xfrm>
          <a:prstGeom prst="rect">
            <a:avLst/>
          </a:prstGeom>
        </p:spPr>
      </p:pic>
    </p:spTree>
    <p:extLst>
      <p:ext uri="{BB962C8B-B14F-4D97-AF65-F5344CB8AC3E}">
        <p14:creationId xmlns:p14="http://schemas.microsoft.com/office/powerpoint/2010/main" val="1234220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放課後等デイサービス　ぴじょん</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私ども❝ぴじょん❞では、お子様の可能性を引き出すお手伝いをさせていただきます。お子様が何が得意で何が苦手か親御様も含めて分からなかったり、どうしていいのか悩んでいることを一つ一つ紐解き、本人が自信をもって活動できるようにサポートしていきます。一緒にお子様の可能性をいっぱい見つけていきましょう。</a:t>
            </a:r>
            <a:endParaRPr kumimoji="1" lang="ja-JP" altLang="en-US" sz="1200" dirty="0">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自信が持てたら何でも出来る。</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69660"/>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出来ることを増やし、得意なことを伸ばす❞出来ることが増え、得意なことで褒められると、子どもは自信をもてるようになり、率先していろんなことに挑戦してくれます。そこから初めて苦手なことも❝やってみよう❞と頑張ってくれます。❝ぴじょん❞ではいろいろな体験の場を用意させていただくことで、お子様の自信につながる❝何か❞を一緒に見つけていき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放課後等デイサービス　ぴじょん</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安武ビル</a:t>
            </a:r>
            <a:r>
              <a:rPr kumimoji="1" lang="en-US" altLang="ja-JP" sz="900">
                <a:latin typeface="メイリオ" panose="020B0604030504040204" pitchFamily="50" charset="-128"/>
                <a:ea typeface="メイリオ" panose="020B0604030504040204" pitchFamily="50" charset="-128"/>
              </a:rPr>
              <a:t>1</a:t>
            </a:r>
            <a:r>
              <a:rPr kumimoji="1" lang="ja-JP" altLang="en-US" sz="900">
                <a:latin typeface="メイリオ" panose="020B0604030504040204" pitchFamily="50" charset="-128"/>
                <a:ea typeface="メイリオ" panose="020B0604030504040204" pitchFamily="50" charset="-128"/>
              </a:rPr>
              <a:t>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06-6360-9871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info@pigeon-day.jp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大阪環状線「桜ノ宮」東口より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10</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CN" altLang="en-US" sz="900" b="0" i="0">
                <a:solidFill>
                  <a:srgbClr val="202124"/>
                </a:solidFill>
                <a:effectLst/>
                <a:latin typeface="メイリオ" panose="020B0604030504040204" pitchFamily="50" charset="-128"/>
                <a:ea typeface="メイリオ" panose="020B0604030504040204" pitchFamily="50" charset="-128"/>
              </a:rPr>
              <a:t>大阪市都島区中野町</a:t>
            </a:r>
            <a:r>
              <a:rPr lang="en-US" altLang="zh-CN" sz="900" b="0" i="0">
                <a:solidFill>
                  <a:srgbClr val="202124"/>
                </a:solidFill>
                <a:effectLst/>
                <a:latin typeface="メイリオ" panose="020B0604030504040204" pitchFamily="50" charset="-128"/>
                <a:ea typeface="メイリオ" panose="020B0604030504040204" pitchFamily="50" charset="-128"/>
              </a:rPr>
              <a:t>3</a:t>
            </a:r>
            <a:r>
              <a:rPr lang="zh-CN" altLang="en-US" sz="900" b="0" i="0">
                <a:solidFill>
                  <a:srgbClr val="202124"/>
                </a:solidFill>
                <a:effectLst/>
                <a:latin typeface="メイリオ" panose="020B0604030504040204" pitchFamily="50" charset="-128"/>
                <a:ea typeface="メイリオ" panose="020B0604030504040204" pitchFamily="50" charset="-128"/>
              </a:rPr>
              <a:t>丁目</a:t>
            </a:r>
            <a:r>
              <a:rPr lang="en-US" altLang="zh-CN" sz="900" b="0" i="0">
                <a:solidFill>
                  <a:srgbClr val="202124"/>
                </a:solidFill>
                <a:effectLst/>
                <a:latin typeface="メイリオ" panose="020B0604030504040204" pitchFamily="50" charset="-128"/>
                <a:ea typeface="メイリオ" panose="020B0604030504040204" pitchFamily="50" charset="-128"/>
              </a:rPr>
              <a:t>11</a:t>
            </a:r>
            <a:r>
              <a:rPr lang="zh-CN" altLang="en-US" sz="900" b="0" i="0">
                <a:solidFill>
                  <a:srgbClr val="202124"/>
                </a:solidFill>
                <a:effectLst/>
                <a:latin typeface="メイリオ" panose="020B0604030504040204" pitchFamily="50" charset="-128"/>
                <a:ea typeface="メイリオ" panose="020B0604030504040204" pitchFamily="50" charset="-128"/>
              </a:rPr>
              <a:t>番</a:t>
            </a:r>
            <a:r>
              <a:rPr lang="en-US" altLang="zh-CN" sz="900" b="0" i="0">
                <a:solidFill>
                  <a:srgbClr val="202124"/>
                </a:solidFill>
                <a:effectLst/>
                <a:latin typeface="メイリオ" panose="020B0604030504040204" pitchFamily="50" charset="-128"/>
                <a:ea typeface="メイリオ" panose="020B0604030504040204" pitchFamily="50" charset="-128"/>
              </a:rPr>
              <a:t>1</a:t>
            </a:r>
            <a:r>
              <a:rPr lang="zh-CN" altLang="en-US" sz="900" b="0" i="0">
                <a:solidFill>
                  <a:srgbClr val="202124"/>
                </a:solidFill>
                <a:effectLst/>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12:00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230832"/>
          </a:xfrm>
          <a:prstGeom prst="rect">
            <a:avLst/>
          </a:prstGeom>
          <a:noFill/>
        </p:spPr>
        <p:txBody>
          <a:bodyPr wrap="square" rtlCol="0">
            <a:spAutoFit/>
          </a:bodyPr>
          <a:lstStyle/>
          <a:p>
            <a:r>
              <a:rPr kumimoji="1" lang="zh-CN" altLang="en-US" sz="900">
                <a:latin typeface="メイリオ" panose="020B0604030504040204" pitchFamily="50" charset="-128"/>
                <a:ea typeface="メイリオ" panose="020B0604030504040204" pitchFamily="50" charset="-128"/>
              </a:rPr>
              <a:t>都島区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城東区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旭区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北区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地下鉄谷町線「都島駅」</a:t>
            </a:r>
            <a:r>
              <a:rPr lang="en-US" altLang="ja-JP" sz="900" b="0" i="0" dirty="0">
                <a:effectLst/>
                <a:latin typeface="メイリオ" panose="020B0604030504040204" pitchFamily="50" charset="-128"/>
                <a:ea typeface="メイリオ" panose="020B0604030504040204" pitchFamily="50" charset="-128"/>
              </a:rPr>
              <a:t>2</a:t>
            </a:r>
            <a:r>
              <a:rPr lang="ja-JP" altLang="en-US" sz="900" b="0" i="0" dirty="0">
                <a:effectLst/>
                <a:latin typeface="メイリオ" panose="020B0604030504040204" pitchFamily="50" charset="-128"/>
                <a:ea typeface="メイリオ" panose="020B0604030504040204" pitchFamily="50" charset="-128"/>
              </a:rPr>
              <a:t>番出口より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15</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32</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絨毯の上に置かれている部屋&#10;&#10;低い精度で自動的に生成された説明">
            <a:extLst>
              <a:ext uri="{FF2B5EF4-FFF2-40B4-BE49-F238E27FC236}">
                <a16:creationId xmlns:a16="http://schemas.microsoft.com/office/drawing/2014/main" id="{A0570077-047F-41FD-B01E-356705E3ABBB}"/>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955402" y="1628617"/>
            <a:ext cx="3463200" cy="2628000"/>
          </a:xfrm>
          <a:prstGeom prst="rect">
            <a:avLst/>
          </a:prstGeom>
        </p:spPr>
      </p:pic>
      <p:pic>
        <p:nvPicPr>
          <p:cNvPr id="25" name="図 24" descr="屋内, 人, 子供, 寝室 が含まれている画像&#10;&#10;自動的に生成された説明">
            <a:extLst>
              <a:ext uri="{FF2B5EF4-FFF2-40B4-BE49-F238E27FC236}">
                <a16:creationId xmlns:a16="http://schemas.microsoft.com/office/drawing/2014/main" id="{B3C123CD-9719-4EBA-A6DA-44DD9B39BFF7}"/>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18275" y="5292141"/>
            <a:ext cx="2455200" cy="1684800"/>
          </a:xfrm>
          <a:prstGeom prst="rect">
            <a:avLst/>
          </a:prstGeom>
        </p:spPr>
      </p:pic>
      <p:pic>
        <p:nvPicPr>
          <p:cNvPr id="34" name="図 33" descr="QR コード&#10;&#10;自動的に生成された説明">
            <a:extLst>
              <a:ext uri="{FF2B5EF4-FFF2-40B4-BE49-F238E27FC236}">
                <a16:creationId xmlns:a16="http://schemas.microsoft.com/office/drawing/2014/main" id="{D53A7A1A-3994-4C0C-82CE-BC4FF8DEFF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44000" y="619953"/>
            <a:ext cx="864000" cy="864000"/>
          </a:xfrm>
          <a:prstGeom prst="rect">
            <a:avLst/>
          </a:prstGeom>
        </p:spPr>
      </p:pic>
    </p:spTree>
    <p:extLst>
      <p:ext uri="{BB962C8B-B14F-4D97-AF65-F5344CB8AC3E}">
        <p14:creationId xmlns:p14="http://schemas.microsoft.com/office/powerpoint/2010/main" val="3432673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癒しの森</a:t>
            </a:r>
            <a:r>
              <a:rPr lang="en-US" altLang="ja-JP" sz="1600" i="0">
                <a:effectLst/>
                <a:latin typeface="メイリオ" panose="020B0604030504040204" pitchFamily="50" charset="-128"/>
                <a:ea typeface="メイリオ" panose="020B0604030504040204" pitchFamily="50" charset="-128"/>
              </a:rPr>
              <a:t>kids</a:t>
            </a:r>
            <a:r>
              <a:rPr lang="ja-JP" altLang="en-US" sz="1600" i="0">
                <a:effectLst/>
                <a:latin typeface="メイリオ" panose="020B0604030504040204" pitchFamily="50" charset="-128"/>
                <a:ea typeface="メイリオ" panose="020B0604030504040204" pitchFamily="50" charset="-128"/>
              </a:rPr>
              <a:t>みやこじま</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癒しの森</a:t>
            </a:r>
            <a:r>
              <a:rPr kumimoji="1" lang="en-US" altLang="ja-JP" sz="1200" dirty="0">
                <a:latin typeface="メイリオ" panose="020B0604030504040204" pitchFamily="50" charset="-128"/>
                <a:ea typeface="メイリオ" panose="020B0604030504040204" pitchFamily="50" charset="-128"/>
              </a:rPr>
              <a:t>kids</a:t>
            </a:r>
            <a:r>
              <a:rPr kumimoji="1" lang="ja-JP" altLang="en-US" sz="1200" dirty="0">
                <a:latin typeface="メイリオ" panose="020B0604030504040204" pitchFamily="50" charset="-128"/>
                <a:ea typeface="メイリオ" panose="020B0604030504040204" pitchFamily="50" charset="-128"/>
              </a:rPr>
              <a:t>みやこじまでは、
広々とした療育スペースを活用し、クッキング、科学実験、製作活動、ミュージック・ケアなどの全体活動を実施しています。
全体活動と並行して個別療育にも対応しており、
全体活動と個別トレーニング</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個別療育</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による</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スパイラルアップを図り、
お子さまの発達を支援します。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お子さまの「やりたい！」を応援します</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69660"/>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支援プログラムの中心に</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コグトレ</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を</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導入しています。
</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コグトレ</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とは、
認知トレーニングの略称で
社会面・学習面・身体面の３方面から
お子さまを支援するための包括プログラムです。
毎週定期的に事業所内研修を実施し、
スタッフ全員が</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コグトレ</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を学んでいます。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癒しの森</a:t>
            </a:r>
            <a:r>
              <a:rPr lang="en-US" altLang="ja-JP" sz="900" i="0">
                <a:effectLst/>
                <a:latin typeface="メイリオ" panose="020B0604030504040204" pitchFamily="50" charset="-128"/>
                <a:ea typeface="メイリオ" panose="020B0604030504040204" pitchFamily="50" charset="-128"/>
              </a:rPr>
              <a:t>kids</a:t>
            </a:r>
            <a:r>
              <a:rPr lang="ja-JP" altLang="en-US" sz="900" i="0">
                <a:effectLst/>
                <a:latin typeface="メイリオ" panose="020B0604030504040204" pitchFamily="50" charset="-128"/>
                <a:ea typeface="メイリオ" panose="020B0604030504040204" pitchFamily="50" charset="-128"/>
              </a:rPr>
              <a:t>みやこじま</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桜宮リバーシティ</a:t>
            </a:r>
            <a:r>
              <a:rPr kumimoji="1" lang="en-US" altLang="ja-JP" sz="900">
                <a:latin typeface="メイリオ" panose="020B0604030504040204" pitchFamily="50" charset="-128"/>
                <a:ea typeface="メイリオ" panose="020B0604030504040204" pitchFamily="50" charset="-128"/>
              </a:rPr>
              <a:t>1</a:t>
            </a:r>
            <a:r>
              <a:rPr kumimoji="1" lang="ja-JP" altLang="en-US" sz="900">
                <a:latin typeface="メイリオ" panose="020B0604030504040204" pitchFamily="50" charset="-128"/>
                <a:ea typeface="メイリオ" panose="020B0604030504040204" pitchFamily="50" charset="-128"/>
              </a:rPr>
              <a:t>階</a:t>
            </a:r>
            <a:r>
              <a:rPr kumimoji="1" lang="en-US" altLang="ja-JP" sz="900">
                <a:latin typeface="メイリオ" panose="020B0604030504040204" pitchFamily="50" charset="-128"/>
                <a:ea typeface="メイリオ" panose="020B0604030504040204" pitchFamily="50" charset="-128"/>
              </a:rPr>
              <a:t>9</a:t>
            </a:r>
            <a:r>
              <a:rPr kumimoji="1" lang="ja-JP" altLang="en-US" sz="900">
                <a:latin typeface="メイリオ" panose="020B0604030504040204" pitchFamily="50" charset="-128"/>
                <a:ea typeface="メイリオ" panose="020B0604030504040204" pitchFamily="50" charset="-128"/>
              </a:rPr>
              <a:t>号室</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06-7777-1535</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miyakojima184kids@gmail.com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大阪環状線「桜ノ宮駅」北口より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5</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CN" altLang="en-US" sz="900" b="0" i="0">
                <a:solidFill>
                  <a:srgbClr val="202124"/>
                </a:solidFill>
                <a:effectLst/>
                <a:latin typeface="メイリオ" panose="020B0604030504040204" pitchFamily="50" charset="-128"/>
                <a:ea typeface="メイリオ" panose="020B0604030504040204" pitchFamily="50" charset="-128"/>
              </a:rPr>
              <a:t>大阪市都島区中野町五丁目</a:t>
            </a:r>
            <a:r>
              <a:rPr lang="en-US" altLang="zh-CN" sz="900" b="0" i="0">
                <a:solidFill>
                  <a:srgbClr val="202124"/>
                </a:solidFill>
                <a:effectLst/>
                <a:latin typeface="メイリオ" panose="020B0604030504040204" pitchFamily="50" charset="-128"/>
                <a:ea typeface="メイリオ" panose="020B0604030504040204" pitchFamily="50" charset="-128"/>
              </a:rPr>
              <a:t>13</a:t>
            </a:r>
            <a:r>
              <a:rPr lang="zh-CN" altLang="en-US" sz="900" b="0" i="0">
                <a:solidFill>
                  <a:srgbClr val="202124"/>
                </a:solidFill>
                <a:effectLst/>
                <a:latin typeface="メイリオ" panose="020B0604030504040204" pitchFamily="50" charset="-128"/>
                <a:ea typeface="メイリオ" panose="020B0604030504040204" pitchFamily="50" charset="-128"/>
              </a:rPr>
              <a:t>番</a:t>
            </a:r>
            <a:r>
              <a:rPr lang="en-US" altLang="zh-CN" sz="900" b="0" i="0">
                <a:solidFill>
                  <a:srgbClr val="202124"/>
                </a:solidFill>
                <a:effectLst/>
                <a:latin typeface="メイリオ" panose="020B0604030504040204" pitchFamily="50" charset="-128"/>
                <a:ea typeface="メイリオ" panose="020B0604030504040204" pitchFamily="50" charset="-128"/>
              </a:rPr>
              <a:t>4</a:t>
            </a:r>
            <a:r>
              <a:rPr lang="zh-CN" altLang="en-US" sz="900" b="0" i="0">
                <a:solidFill>
                  <a:srgbClr val="202124"/>
                </a:solidFill>
                <a:effectLst/>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r>
              <a:rPr kumimoji="1" lang="en-US" altLang="zh-CN" sz="900" dirty="0">
                <a:latin typeface="メイリオ" panose="020B0604030504040204" pitchFamily="50" charset="-128"/>
                <a:ea typeface="メイリオ" panose="020B0604030504040204" pitchFamily="50" charset="-128"/>
              </a:rPr>
              <a:t>, </a:t>
            </a:r>
          </a:p>
          <a:p>
            <a:r>
              <a:rPr kumimoji="1" lang="zh-CN" altLang="en-US" sz="900" dirty="0">
                <a:latin typeface="メイリオ" panose="020B0604030504040204" pitchFamily="50" charset="-128"/>
                <a:ea typeface="メイリオ" panose="020B0604030504040204" pitchFamily="50" charset="-128"/>
              </a:rPr>
              <a:t>東淀川区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中央区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大阪メトロ 「都島駅」</a:t>
            </a:r>
            <a:r>
              <a:rPr lang="en-US" altLang="ja-JP" sz="900" b="0" i="0" dirty="0">
                <a:effectLst/>
                <a:latin typeface="メイリオ" panose="020B0604030504040204" pitchFamily="50" charset="-128"/>
                <a:ea typeface="メイリオ" panose="020B0604030504040204" pitchFamily="50" charset="-128"/>
              </a:rPr>
              <a:t>2</a:t>
            </a:r>
            <a:r>
              <a:rPr lang="ja-JP" altLang="en-US" sz="900" b="0" i="0" dirty="0">
                <a:effectLst/>
                <a:latin typeface="メイリオ" panose="020B0604030504040204" pitchFamily="50" charset="-128"/>
                <a:ea typeface="メイリオ" panose="020B0604030504040204" pitchFamily="50" charset="-128"/>
              </a:rPr>
              <a:t>番出口より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5</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33</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D0C2384E-8CE6-4E04-9971-C11EA8B9A7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8275" y="617853"/>
            <a:ext cx="864000" cy="864000"/>
          </a:xfrm>
          <a:prstGeom prst="rect">
            <a:avLst/>
          </a:prstGeom>
        </p:spPr>
      </p:pic>
      <p:pic>
        <p:nvPicPr>
          <p:cNvPr id="25" name="図 24" descr="屋内, 天井, 立つ, キッチン が含まれている画像&#10;&#10;自動的に生成された説明">
            <a:extLst>
              <a:ext uri="{FF2B5EF4-FFF2-40B4-BE49-F238E27FC236}">
                <a16:creationId xmlns:a16="http://schemas.microsoft.com/office/drawing/2014/main" id="{EE70228B-194E-4B00-A768-12E0C21D38FF}"/>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41656" y="5312799"/>
            <a:ext cx="2458800" cy="1684800"/>
          </a:xfrm>
          <a:prstGeom prst="rect">
            <a:avLst/>
          </a:prstGeom>
        </p:spPr>
      </p:pic>
      <p:pic>
        <p:nvPicPr>
          <p:cNvPr id="34" name="図 33" descr="部屋に備えている色々な家具&#10;&#10;中程度の精度で自動的に生成された説明">
            <a:extLst>
              <a:ext uri="{FF2B5EF4-FFF2-40B4-BE49-F238E27FC236}">
                <a16:creationId xmlns:a16="http://schemas.microsoft.com/office/drawing/2014/main" id="{3F84EFDE-F8C2-44FC-A6A1-E8AF10EFBAC3}"/>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976525" y="1618491"/>
            <a:ext cx="3463200" cy="2628000"/>
          </a:xfrm>
          <a:prstGeom prst="rect">
            <a:avLst/>
          </a:prstGeom>
        </p:spPr>
      </p:pic>
    </p:spTree>
    <p:extLst>
      <p:ext uri="{BB962C8B-B14F-4D97-AF65-F5344CB8AC3E}">
        <p14:creationId xmlns:p14="http://schemas.microsoft.com/office/powerpoint/2010/main" val="4066078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i="0">
                <a:effectLst/>
                <a:latin typeface="メイリオ" panose="020B0604030504040204" pitchFamily="50" charset="-128"/>
                <a:ea typeface="メイリオ" panose="020B0604030504040204" pitchFamily="50" charset="-128"/>
              </a:rPr>
              <a:t>LITALICO</a:t>
            </a:r>
            <a:r>
              <a:rPr lang="ja-JP" altLang="en-US" sz="1600" i="0">
                <a:effectLst/>
                <a:latin typeface="メイリオ" panose="020B0604030504040204" pitchFamily="50" charset="-128"/>
                <a:ea typeface="メイリオ" panose="020B0604030504040204" pitchFamily="50" charset="-128"/>
              </a:rPr>
              <a:t>ジュニア京橋教室</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523494"/>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お子さまの子育てでお悩みの際は、お気軽にご連絡ください。</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教室見学・体験は事前のご予約が必要です。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個別最適な指導プログラムで支援</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23494"/>
          </a:xfrm>
          <a:prstGeom prst="rect">
            <a:avLst/>
          </a:prstGeom>
          <a:noFill/>
        </p:spPr>
        <p:txBody>
          <a:bodyPr wrap="square" rtlCol="0">
            <a:spAutoFit/>
          </a:bodyPr>
          <a:lstStyle/>
          <a:p>
            <a:pPr>
              <a:lnSpc>
                <a:spcPct val="200000"/>
              </a:lnSpc>
            </a:pPr>
            <a:r>
              <a:rPr kumimoji="1" lang="ja-JP" altLang="en-US" sz="1200">
                <a:latin typeface="メイリオ" panose="020B0604030504040204" pitchFamily="50" charset="-128"/>
                <a:ea typeface="メイリオ" panose="020B0604030504040204" pitchFamily="50" charset="-128"/>
              </a:rPr>
              <a:t>一人ひとりの得意・不得意や生活場面で困っていることに対して、ご家族と一緒に総合的なサポートを提供します。お子さまの伸ばしたいところや課題に合わせた授業を実施していきます。</a:t>
            </a:r>
            <a:endParaRPr kumimoji="1" lang="ja-JP" altLang="en-US" sz="1200" dirty="0">
              <a:latin typeface="メイリオ" panose="020B0604030504040204" pitchFamily="50" charset="-128"/>
              <a:ea typeface="メイリオ" panose="020B0604030504040204" pitchFamily="50" charset="-128"/>
            </a:endParaRP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en-US" altLang="ja-JP" sz="900" i="0">
                <a:effectLst/>
                <a:latin typeface="メイリオ" panose="020B0604030504040204" pitchFamily="50" charset="-128"/>
                <a:ea typeface="メイリオ" panose="020B0604030504040204" pitchFamily="50" charset="-128"/>
              </a:rPr>
              <a:t>LITALICO</a:t>
            </a:r>
            <a:r>
              <a:rPr lang="ja-JP" altLang="en-US" sz="900" i="0">
                <a:effectLst/>
                <a:latin typeface="メイリオ" panose="020B0604030504040204" pitchFamily="50" charset="-128"/>
                <a:ea typeface="メイリオ" panose="020B0604030504040204" pitchFamily="50" charset="-128"/>
              </a:rPr>
              <a:t>ジュニア京橋教室</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K2</a:t>
            </a:r>
            <a:r>
              <a:rPr kumimoji="1" lang="ja-JP" altLang="en-US" sz="900">
                <a:latin typeface="メイリオ" panose="020B0604030504040204" pitchFamily="50" charset="-128"/>
                <a:ea typeface="メイリオ" panose="020B0604030504040204" pitchFamily="50" charset="-128"/>
              </a:rPr>
              <a:t>ビル</a:t>
            </a:r>
            <a:r>
              <a:rPr kumimoji="1" lang="en-US" altLang="ja-JP" sz="900">
                <a:latin typeface="メイリオ" panose="020B0604030504040204" pitchFamily="50" charset="-128"/>
                <a:ea typeface="メイリオ" panose="020B0604030504040204" pitchFamily="50" charset="-128"/>
              </a:rPr>
              <a:t>8F</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06-4800-3220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ml_kyobashi_jp_p@litalico.co.jp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zh-TW" altLang="en-US" sz="900" b="0" i="0">
                <a:effectLst/>
                <a:latin typeface="メイリオ" panose="020B0604030504040204" pitchFamily="50" charset="-128"/>
                <a:ea typeface="メイリオ" panose="020B0604030504040204" pitchFamily="50" charset="-128"/>
              </a:rPr>
              <a:t>京橋駅 徒歩</a:t>
            </a:r>
            <a:r>
              <a:rPr lang="en-US" altLang="zh-TW" sz="900" b="0" i="0">
                <a:effectLst/>
                <a:latin typeface="メイリオ" panose="020B0604030504040204" pitchFamily="50" charset="-128"/>
                <a:ea typeface="メイリオ" panose="020B0604030504040204" pitchFamily="50" charset="-128"/>
              </a:rPr>
              <a:t>3</a:t>
            </a:r>
            <a:r>
              <a:rPr lang="zh-TW"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大阪市都島区東野田町</a:t>
            </a:r>
            <a:r>
              <a:rPr lang="en-US" altLang="zh-TW" sz="900" b="0" i="0">
                <a:solidFill>
                  <a:srgbClr val="202124"/>
                </a:solidFill>
                <a:effectLst/>
                <a:latin typeface="メイリオ" panose="020B0604030504040204" pitchFamily="50" charset="-128"/>
                <a:ea typeface="メイリオ" panose="020B0604030504040204" pitchFamily="50" charset="-128"/>
              </a:rPr>
              <a:t>2-9-7 </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12:30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18:30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日</a:t>
            </a:r>
            <a:r>
              <a:rPr kumimoji="1" lang="en-US" altLang="ja-JP" sz="900"/>
              <a:t>, </a:t>
            </a:r>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保育支援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34</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部屋に備えている様々な家具&#10;&#10;低い精度で自動的に生成された説明">
            <a:extLst>
              <a:ext uri="{FF2B5EF4-FFF2-40B4-BE49-F238E27FC236}">
                <a16:creationId xmlns:a16="http://schemas.microsoft.com/office/drawing/2014/main" id="{1A7D59BD-70D5-4270-B40B-F1CB7B6706CF}"/>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943447" y="1623840"/>
            <a:ext cx="3463200" cy="2628000"/>
          </a:xfrm>
          <a:prstGeom prst="rect">
            <a:avLst/>
          </a:prstGeom>
        </p:spPr>
      </p:pic>
      <p:pic>
        <p:nvPicPr>
          <p:cNvPr id="25" name="図 24" descr="寝室, テーブル, 部屋 が含まれている画像&#10;&#10;自動的に生成された説明">
            <a:extLst>
              <a:ext uri="{FF2B5EF4-FFF2-40B4-BE49-F238E27FC236}">
                <a16:creationId xmlns:a16="http://schemas.microsoft.com/office/drawing/2014/main" id="{11919D6E-4E4F-47C1-B550-6EE2A0B40291}"/>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24378" y="5312799"/>
            <a:ext cx="2455200" cy="1684800"/>
          </a:xfrm>
          <a:prstGeom prst="rect">
            <a:avLst/>
          </a:prstGeom>
        </p:spPr>
      </p:pic>
      <p:pic>
        <p:nvPicPr>
          <p:cNvPr id="34" name="図 33" descr="QR コード&#10;&#10;自動的に生成された説明">
            <a:extLst>
              <a:ext uri="{FF2B5EF4-FFF2-40B4-BE49-F238E27FC236}">
                <a16:creationId xmlns:a16="http://schemas.microsoft.com/office/drawing/2014/main" id="{3709ED8A-9317-4538-914D-205BE61782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000" y="617383"/>
            <a:ext cx="864000" cy="864000"/>
          </a:xfrm>
          <a:prstGeom prst="rect">
            <a:avLst/>
          </a:prstGeom>
        </p:spPr>
      </p:pic>
    </p:spTree>
    <p:extLst>
      <p:ext uri="{BB962C8B-B14F-4D97-AF65-F5344CB8AC3E}">
        <p14:creationId xmlns:p14="http://schemas.microsoft.com/office/powerpoint/2010/main" val="3082912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ハビー京橋教室</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ハビーはお子さまにのびのびと成長してほしい、という思いを基に、お子さまそれぞれのカラーを大事にした指導を目指しております。「あそび」の中</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から成功体験を増やし、</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「できる」自信を育みます。
「お子さまの成長にとって何が一番良いのか」をご家族の方々と一緒に考え、 楽しく学べる環境を提供しております。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「ひとりひとりのカラーを大事に」</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54326"/>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ハビー京橋教室は、未就学児</a:t>
            </a:r>
            <a:r>
              <a:rPr kumimoji="1" lang="en-US" altLang="ja-JP" sz="1200" dirty="0">
                <a:latin typeface="メイリオ" panose="020B0604030504040204" pitchFamily="50" charset="-128"/>
                <a:ea typeface="メイリオ" panose="020B0604030504040204" pitchFamily="50" charset="-128"/>
              </a:rPr>
              <a:t>(0</a:t>
            </a:r>
            <a:r>
              <a:rPr kumimoji="1" lang="ja-JP" altLang="en-US" sz="1200" dirty="0">
                <a:latin typeface="メイリオ" panose="020B0604030504040204" pitchFamily="50" charset="-128"/>
                <a:ea typeface="メイリオ" panose="020B0604030504040204" pitchFamily="50" charset="-128"/>
              </a:rPr>
              <a:t>歳～</a:t>
            </a:r>
            <a:r>
              <a:rPr kumimoji="1" lang="en-US" altLang="ja-JP" sz="1200" dirty="0">
                <a:latin typeface="メイリオ" panose="020B0604030504040204" pitchFamily="50" charset="-128"/>
                <a:ea typeface="メイリオ" panose="020B0604030504040204" pitchFamily="50" charset="-128"/>
              </a:rPr>
              <a:t>6</a:t>
            </a:r>
            <a:r>
              <a:rPr kumimoji="1" lang="ja-JP" altLang="en-US" sz="1200" dirty="0">
                <a:latin typeface="メイリオ" panose="020B0604030504040204" pitchFamily="50" charset="-128"/>
                <a:ea typeface="メイリオ" panose="020B0604030504040204" pitchFamily="50" charset="-128"/>
              </a:rPr>
              <a:t>歳</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の</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お子さまを対象とする事業所です。
</a:t>
            </a:r>
            <a:r>
              <a:rPr kumimoji="1" lang="en-US" altLang="ja-JP" sz="1200" dirty="0">
                <a:latin typeface="メイリオ" panose="020B0604030504040204" pitchFamily="50" charset="-128"/>
                <a:ea typeface="メイリオ" panose="020B0604030504040204" pitchFamily="50" charset="-128"/>
              </a:rPr>
              <a:t>45</a:t>
            </a:r>
            <a:r>
              <a:rPr kumimoji="1" lang="ja-JP" altLang="en-US" sz="1200" dirty="0">
                <a:latin typeface="メイリオ" panose="020B0604030504040204" pitchFamily="50" charset="-128"/>
                <a:ea typeface="メイリオ" panose="020B0604030504040204" pitchFamily="50" charset="-128"/>
              </a:rPr>
              <a:t>分</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小学校の授業時間</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の支援、</a:t>
            </a:r>
            <a:r>
              <a:rPr kumimoji="1" lang="en-US" altLang="ja-JP" sz="1200" dirty="0">
                <a:latin typeface="メイリオ" panose="020B0604030504040204" pitchFamily="50" charset="-128"/>
                <a:ea typeface="メイリオ" panose="020B0604030504040204" pitchFamily="50" charset="-128"/>
              </a:rPr>
              <a:t>15</a:t>
            </a:r>
            <a:r>
              <a:rPr kumimoji="1" lang="ja-JP" altLang="en-US" sz="1200" dirty="0">
                <a:latin typeface="メイリオ" panose="020B0604030504040204" pitchFamily="50" charset="-128"/>
                <a:ea typeface="メイリオ" panose="020B0604030504040204" pitchFamily="50" charset="-128"/>
              </a:rPr>
              <a:t>分は保護者の方へのフィードバックで計</a:t>
            </a:r>
            <a:r>
              <a:rPr kumimoji="1" lang="en-US" altLang="ja-JP" sz="1200" dirty="0">
                <a:latin typeface="メイリオ" panose="020B0604030504040204" pitchFamily="50" charset="-128"/>
                <a:ea typeface="メイリオ" panose="020B0604030504040204" pitchFamily="50" charset="-128"/>
              </a:rPr>
              <a:t>1</a:t>
            </a:r>
            <a:r>
              <a:rPr kumimoji="1" lang="ja-JP" altLang="en-US" sz="1200" dirty="0">
                <a:latin typeface="メイリオ" panose="020B0604030504040204" pitchFamily="50" charset="-128"/>
                <a:ea typeface="メイリオ" panose="020B0604030504040204" pitchFamily="50" charset="-128"/>
              </a:rPr>
              <a:t>時間の利用となります。個別では</a:t>
            </a:r>
            <a:r>
              <a:rPr kumimoji="1" lang="en-US" altLang="ja-JP" sz="1200" dirty="0">
                <a:latin typeface="メイリオ" panose="020B0604030504040204" pitchFamily="50" charset="-128"/>
                <a:ea typeface="メイリオ" panose="020B0604030504040204" pitchFamily="50" charset="-128"/>
              </a:rPr>
              <a:t>1</a:t>
            </a:r>
            <a:r>
              <a:rPr kumimoji="1" lang="ja-JP" altLang="en-US" sz="1200" dirty="0">
                <a:latin typeface="メイリオ" panose="020B0604030504040204" pitchFamily="50" charset="-128"/>
                <a:ea typeface="メイリオ" panose="020B0604030504040204" pitchFamily="50" charset="-128"/>
              </a:rPr>
              <a:t>対</a:t>
            </a:r>
            <a:r>
              <a:rPr kumimoji="1" lang="en-US" altLang="ja-JP" sz="1200" dirty="0">
                <a:latin typeface="メイリオ" panose="020B0604030504040204" pitchFamily="50" charset="-128"/>
                <a:ea typeface="メイリオ" panose="020B0604030504040204" pitchFamily="50" charset="-128"/>
              </a:rPr>
              <a:t>1</a:t>
            </a:r>
            <a:r>
              <a:rPr kumimoji="1" lang="ja-JP" altLang="en-US" sz="1200" dirty="0">
                <a:latin typeface="メイリオ" panose="020B0604030504040204" pitchFamily="50" charset="-128"/>
                <a:ea typeface="メイリオ" panose="020B0604030504040204" pitchFamily="50" charset="-128"/>
              </a:rPr>
              <a:t>で保護者の方からお伺いしたニーズに合わせての支援、集団ではお友だちとの関わりの中でしか学べないことを指導員介入の元、経験して頂けると考えています。その為、個別</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集団の週</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回の利用を推奨しております。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ハビー京橋教室</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松和京橋第</a:t>
            </a:r>
            <a:r>
              <a:rPr kumimoji="1" lang="en-US" altLang="ja-JP" sz="900">
                <a:latin typeface="メイリオ" panose="020B0604030504040204" pitchFamily="50" charset="-128"/>
                <a:ea typeface="メイリオ" panose="020B0604030504040204" pitchFamily="50" charset="-128"/>
              </a:rPr>
              <a:t>2</a:t>
            </a:r>
            <a:r>
              <a:rPr kumimoji="1" lang="ja-JP" altLang="en-US" sz="900">
                <a:latin typeface="メイリオ" panose="020B0604030504040204" pitchFamily="50" charset="-128"/>
                <a:ea typeface="メイリオ" panose="020B0604030504040204" pitchFamily="50" charset="-128"/>
              </a:rPr>
              <a:t>ビル　</a:t>
            </a:r>
            <a:r>
              <a:rPr kumimoji="1" lang="en-US" altLang="ja-JP" sz="900">
                <a:latin typeface="メイリオ" panose="020B0604030504040204" pitchFamily="50" charset="-128"/>
                <a:ea typeface="メイリオ" panose="020B0604030504040204" pitchFamily="50" charset="-128"/>
              </a:rPr>
              <a:t>9</a:t>
            </a:r>
            <a:r>
              <a:rPr kumimoji="1" lang="ja-JP" altLang="en-US" sz="900">
                <a:latin typeface="メイリオ" panose="020B0604030504040204" pitchFamily="50" charset="-128"/>
                <a:ea typeface="メイリオ" panose="020B0604030504040204" pitchFamily="50" charset="-128"/>
              </a:rPr>
              <a:t>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06-6484-9775</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habiikyobashi@welbe.co.jp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「京橋駅」北口より徒歩</a:t>
            </a:r>
            <a:r>
              <a:rPr lang="en-US" altLang="ja-JP" sz="900" b="0" i="0">
                <a:effectLst/>
                <a:latin typeface="メイリオ" panose="020B0604030504040204" pitchFamily="50" charset="-128"/>
                <a:ea typeface="メイリオ" panose="020B0604030504040204" pitchFamily="50" charset="-128"/>
              </a:rPr>
              <a:t>4</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大阪市都島区東野田町</a:t>
            </a:r>
            <a:r>
              <a:rPr lang="en-US" altLang="zh-TW" sz="900" b="0" i="0">
                <a:solidFill>
                  <a:srgbClr val="202124"/>
                </a:solidFill>
                <a:effectLst/>
                <a:latin typeface="メイリオ" panose="020B0604030504040204" pitchFamily="50" charset="-128"/>
                <a:ea typeface="メイリオ" panose="020B0604030504040204" pitchFamily="50" charset="-128"/>
              </a:rPr>
              <a:t>2-9-12</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09:45</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日</a:t>
            </a:r>
            <a:r>
              <a:rPr kumimoji="1" lang="en-US" altLang="ja-JP" sz="900"/>
              <a:t>, </a:t>
            </a:r>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地下鉄長堀鶴見緑地線「京橋駅」</a:t>
            </a:r>
            <a:r>
              <a:rPr lang="en-US" altLang="ja-JP" sz="900" b="0" i="0">
                <a:effectLst/>
                <a:latin typeface="メイリオ" panose="020B0604030504040204" pitchFamily="50" charset="-128"/>
                <a:ea typeface="メイリオ" panose="020B0604030504040204" pitchFamily="50" charset="-128"/>
              </a:rPr>
              <a:t>3</a:t>
            </a:r>
            <a:r>
              <a:rPr lang="ja-JP" altLang="en-US" sz="900" b="0" i="0">
                <a:effectLst/>
                <a:latin typeface="メイリオ" panose="020B0604030504040204" pitchFamily="50" charset="-128"/>
                <a:ea typeface="メイリオ" panose="020B0604030504040204" pitchFamily="50" charset="-128"/>
              </a:rPr>
              <a:t>番出口より徒歩</a:t>
            </a:r>
            <a:r>
              <a:rPr lang="en-US" altLang="ja-JP" sz="900" b="0" i="0">
                <a:effectLst/>
                <a:latin typeface="メイリオ" panose="020B0604030504040204" pitchFamily="50" charset="-128"/>
                <a:ea typeface="メイリオ" panose="020B0604030504040204" pitchFamily="50" charset="-128"/>
              </a:rPr>
              <a:t>3</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35</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キッチン, 冷蔵庫, 部屋 が含まれている画像&#10;&#10;自動的に生成された説明">
            <a:extLst>
              <a:ext uri="{FF2B5EF4-FFF2-40B4-BE49-F238E27FC236}">
                <a16:creationId xmlns:a16="http://schemas.microsoft.com/office/drawing/2014/main" id="{F8A15BCC-847B-4A53-A4C8-A6589E931AA3}"/>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rot="5400000">
            <a:off x="3394125" y="1205400"/>
            <a:ext cx="2628000" cy="3463200"/>
          </a:xfrm>
          <a:prstGeom prst="rect">
            <a:avLst/>
          </a:prstGeom>
        </p:spPr>
      </p:pic>
      <p:pic>
        <p:nvPicPr>
          <p:cNvPr id="25" name="図 24" descr="屋内, テーブル, ケーキ, 装飾 が含まれている画像&#10;&#10;自動的に生成された説明">
            <a:extLst>
              <a:ext uri="{FF2B5EF4-FFF2-40B4-BE49-F238E27FC236}">
                <a16:creationId xmlns:a16="http://schemas.microsoft.com/office/drawing/2014/main" id="{7BE1BFE4-8D90-4952-B9B3-298092367D72}"/>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7909" y="5293969"/>
            <a:ext cx="2455200" cy="1684800"/>
          </a:xfrm>
          <a:prstGeom prst="rect">
            <a:avLst/>
          </a:prstGeom>
        </p:spPr>
      </p:pic>
      <p:pic>
        <p:nvPicPr>
          <p:cNvPr id="34" name="図 33" descr="QR コード&#10;&#10;自動的に生成された説明">
            <a:extLst>
              <a:ext uri="{FF2B5EF4-FFF2-40B4-BE49-F238E27FC236}">
                <a16:creationId xmlns:a16="http://schemas.microsoft.com/office/drawing/2014/main" id="{227DE871-4B32-4A02-AB1D-829C537A268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811" y="617253"/>
            <a:ext cx="864000" cy="864000"/>
          </a:xfrm>
          <a:prstGeom prst="rect">
            <a:avLst/>
          </a:prstGeom>
        </p:spPr>
      </p:pic>
    </p:spTree>
    <p:extLst>
      <p:ext uri="{BB962C8B-B14F-4D97-AF65-F5344CB8AC3E}">
        <p14:creationId xmlns:p14="http://schemas.microsoft.com/office/powerpoint/2010/main" val="2880359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i="0">
                <a:effectLst/>
                <a:latin typeface="メイリオ" panose="020B0604030504040204" pitchFamily="50" charset="-128"/>
                <a:ea typeface="メイリオ" panose="020B0604030504040204" pitchFamily="50" charset="-128"/>
              </a:rPr>
              <a:t>Moe∞</a:t>
            </a:r>
            <a:r>
              <a:rPr lang="ja-JP" altLang="en-US" sz="1600" i="0">
                <a:effectLst/>
                <a:latin typeface="メイリオ" panose="020B0604030504040204" pitchFamily="50" charset="-128"/>
                <a:ea typeface="メイリオ" panose="020B0604030504040204" pitchFamily="50" charset="-128"/>
              </a:rPr>
              <a:t>（もえいと）～</a:t>
            </a:r>
            <a:r>
              <a:rPr lang="en-US" altLang="ja-JP" sz="1600" i="0">
                <a:effectLst/>
                <a:latin typeface="メイリオ" panose="020B0604030504040204" pitchFamily="50" charset="-128"/>
                <a:ea typeface="メイリオ" panose="020B0604030504040204" pitchFamily="50" charset="-128"/>
              </a:rPr>
              <a:t>THE</a:t>
            </a:r>
            <a:r>
              <a:rPr lang="ja-JP" altLang="en-US" sz="1600" i="0">
                <a:effectLst/>
                <a:latin typeface="メイリオ" panose="020B0604030504040204" pitchFamily="50" charset="-128"/>
                <a:ea typeface="メイリオ" panose="020B0604030504040204" pitchFamily="50" charset="-128"/>
              </a:rPr>
              <a:t>　</a:t>
            </a:r>
            <a:r>
              <a:rPr lang="en-US" altLang="ja-JP" sz="1600" i="0">
                <a:effectLst/>
                <a:latin typeface="メイリオ" panose="020B0604030504040204" pitchFamily="50" charset="-128"/>
                <a:ea typeface="メイリオ" panose="020B0604030504040204" pitchFamily="50" charset="-128"/>
              </a:rPr>
              <a:t>SECOND</a:t>
            </a:r>
            <a:r>
              <a:rPr lang="ja-JP" altLang="en-US" sz="1600" i="0">
                <a:effectLst/>
                <a:latin typeface="メイリオ" panose="020B0604030504040204" pitchFamily="50" charset="-128"/>
                <a:ea typeface="メイリオ" panose="020B0604030504040204" pitchFamily="50" charset="-128"/>
              </a:rPr>
              <a:t>～</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当施設は重度心身障がい児対応の施設となっております。
看護師・理学療法士・作業療法士・保育士など様々な職種が常駐しております。
随時見学や体験なども行っておりますので、お気軽にご相談ください。
福島区にも系列施設（</a:t>
            </a:r>
            <a:r>
              <a:rPr kumimoji="1" lang="en-US" altLang="ja-JP" sz="1200">
                <a:latin typeface="メイリオ" panose="020B0604030504040204" pitchFamily="50" charset="-128"/>
                <a:ea typeface="メイリオ" panose="020B0604030504040204" pitchFamily="50" charset="-128"/>
              </a:rPr>
              <a:t>Moe∞</a:t>
            </a:r>
            <a:r>
              <a:rPr kumimoji="1" lang="ja-JP" altLang="en-US" sz="1200">
                <a:latin typeface="メイリオ" panose="020B0604030504040204" pitchFamily="50" charset="-128"/>
                <a:ea typeface="メイリオ" panose="020B0604030504040204" pitchFamily="50" charset="-128"/>
              </a:rPr>
              <a:t>（もえいと）～</a:t>
            </a:r>
            <a:r>
              <a:rPr kumimoji="1" lang="en-US" altLang="ja-JP" sz="1200">
                <a:latin typeface="メイリオ" panose="020B0604030504040204" pitchFamily="50" charset="-128"/>
                <a:ea typeface="メイリオ" panose="020B0604030504040204" pitchFamily="50" charset="-128"/>
              </a:rPr>
              <a:t>1st place</a:t>
            </a:r>
            <a:r>
              <a:rPr kumimoji="1" lang="ja-JP" altLang="en-US" sz="1200">
                <a:latin typeface="メイリオ" panose="020B0604030504040204" pitchFamily="50" charset="-128"/>
                <a:ea typeface="メイリオ" panose="020B0604030504040204" pitchFamily="50" charset="-128"/>
              </a:rPr>
              <a:t>～）がございます。</a:t>
            </a:r>
            <a:endParaRPr kumimoji="1" lang="ja-JP" altLang="en-US" sz="1200" dirty="0">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夢を叶える場所を目指して</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454244"/>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製作活動・季節のイベント・レクリエーション・外出活動を中心に行っています。来てくれる利用者様に楽しんでもらい、体験したことがないようなことにも挑戦し、利用者様・家族様の夢が叶えれる場所になればと、色々な活動をし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en-US" altLang="ja-JP" sz="900" i="0">
                <a:effectLst/>
                <a:latin typeface="メイリオ" panose="020B0604030504040204" pitchFamily="50" charset="-128"/>
                <a:ea typeface="メイリオ" panose="020B0604030504040204" pitchFamily="50" charset="-128"/>
              </a:rPr>
              <a:t>Moe∞</a:t>
            </a:r>
            <a:r>
              <a:rPr lang="ja-JP" altLang="en-US" sz="900" i="0">
                <a:effectLst/>
                <a:latin typeface="メイリオ" panose="020B0604030504040204" pitchFamily="50" charset="-128"/>
                <a:ea typeface="メイリオ" panose="020B0604030504040204" pitchFamily="50" charset="-128"/>
              </a:rPr>
              <a:t>（もえいと）～</a:t>
            </a:r>
            <a:r>
              <a:rPr lang="en-US" altLang="ja-JP" sz="900" i="0">
                <a:effectLst/>
                <a:latin typeface="メイリオ" panose="020B0604030504040204" pitchFamily="50" charset="-128"/>
                <a:ea typeface="メイリオ" panose="020B0604030504040204" pitchFamily="50" charset="-128"/>
              </a:rPr>
              <a:t>THE</a:t>
            </a:r>
            <a:r>
              <a:rPr lang="ja-JP" altLang="en-US" sz="900" i="0">
                <a:effectLst/>
                <a:latin typeface="メイリオ" panose="020B0604030504040204" pitchFamily="50" charset="-128"/>
                <a:ea typeface="メイリオ" panose="020B0604030504040204" pitchFamily="50" charset="-128"/>
              </a:rPr>
              <a:t>　</a:t>
            </a:r>
            <a:r>
              <a:rPr lang="en-US" altLang="ja-JP" sz="900" i="0">
                <a:effectLst/>
                <a:latin typeface="メイリオ" panose="020B0604030504040204" pitchFamily="50" charset="-128"/>
                <a:ea typeface="メイリオ" panose="020B0604030504040204" pitchFamily="50" charset="-128"/>
              </a:rPr>
              <a:t>SECOND</a:t>
            </a:r>
            <a:r>
              <a:rPr lang="ja-JP" altLang="en-US" sz="900" i="0">
                <a:effectLst/>
                <a:latin typeface="メイリオ" panose="020B0604030504040204" pitchFamily="50" charset="-128"/>
                <a:ea typeface="メイリオ" panose="020B0604030504040204" pitchFamily="50" charset="-128"/>
              </a:rPr>
              <a:t>～</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06-6926-2727</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moeight.the.second@gmail.com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大阪メトロ谷町線「都島駅」より徒歩</a:t>
            </a:r>
            <a:r>
              <a:rPr lang="en-US" altLang="ja-JP" sz="900" b="0" i="0">
                <a:effectLst/>
                <a:latin typeface="メイリオ" panose="020B0604030504040204" pitchFamily="50" charset="-128"/>
                <a:ea typeface="メイリオ" panose="020B0604030504040204" pitchFamily="50" charset="-128"/>
              </a:rPr>
              <a:t>8</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大阪市都島区都島北通</a:t>
            </a:r>
            <a:r>
              <a:rPr lang="en-US" altLang="zh-TW" sz="900" b="0" i="0">
                <a:solidFill>
                  <a:srgbClr val="202124"/>
                </a:solidFill>
                <a:effectLst/>
                <a:latin typeface="メイリオ" panose="020B0604030504040204" pitchFamily="50" charset="-128"/>
                <a:ea typeface="メイリオ" panose="020B0604030504040204" pitchFamily="50" charset="-128"/>
              </a:rPr>
              <a:t>2</a:t>
            </a:r>
            <a:r>
              <a:rPr lang="zh-TW" altLang="en-US" sz="900" b="0" i="0">
                <a:solidFill>
                  <a:srgbClr val="202124"/>
                </a:solidFill>
                <a:effectLst/>
                <a:latin typeface="メイリオ" panose="020B0604030504040204" pitchFamily="50" charset="-128"/>
                <a:ea typeface="メイリオ" panose="020B0604030504040204" pitchFamily="50" charset="-128"/>
              </a:rPr>
              <a:t>丁目</a:t>
            </a:r>
            <a:r>
              <a:rPr lang="en-US" altLang="zh-TW" sz="900" b="0" i="0">
                <a:solidFill>
                  <a:srgbClr val="202124"/>
                </a:solidFill>
                <a:effectLst/>
                <a:latin typeface="メイリオ" panose="020B0604030504040204" pitchFamily="50" charset="-128"/>
                <a:ea typeface="メイリオ" panose="020B0604030504040204" pitchFamily="50" charset="-128"/>
              </a:rPr>
              <a:t>11</a:t>
            </a:r>
            <a:r>
              <a:rPr lang="zh-TW" altLang="en-US" sz="900" b="0" i="0">
                <a:solidFill>
                  <a:srgbClr val="202124"/>
                </a:solidFill>
                <a:effectLst/>
                <a:latin typeface="メイリオ" panose="020B0604030504040204" pitchFamily="50" charset="-128"/>
                <a:ea typeface="メイリオ" panose="020B0604030504040204" pitchFamily="50" charset="-128"/>
              </a:rPr>
              <a:t>番</a:t>
            </a:r>
            <a:r>
              <a:rPr lang="en-US" altLang="zh-TW" sz="900" b="0" i="0">
                <a:solidFill>
                  <a:srgbClr val="202124"/>
                </a:solidFill>
                <a:effectLst/>
                <a:latin typeface="メイリオ" panose="020B0604030504040204" pitchFamily="50" charset="-128"/>
                <a:ea typeface="メイリオ" panose="020B0604030504040204" pitchFamily="50" charset="-128"/>
              </a:rPr>
              <a:t>1</a:t>
            </a:r>
            <a:r>
              <a:rPr lang="zh-TW" altLang="en-US" sz="900" b="0" i="0">
                <a:solidFill>
                  <a:srgbClr val="202124"/>
                </a:solidFill>
                <a:effectLst/>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507831"/>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城東区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旭区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北区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東淀川区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中央区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鶴見区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施設より</a:t>
            </a:r>
            <a:endParaRPr kumimoji="1" lang="en-US" altLang="ja-JP" sz="900" dirty="0">
              <a:latin typeface="メイリオ" panose="020B0604030504040204" pitchFamily="50" charset="-128"/>
              <a:ea typeface="メイリオ" panose="020B0604030504040204" pitchFamily="50" charset="-128"/>
            </a:endParaRPr>
          </a:p>
          <a:p>
            <a:r>
              <a:rPr kumimoji="1" lang="ja-JP" altLang="en-US" sz="900" dirty="0">
                <a:latin typeface="メイリオ" panose="020B0604030504040204" pitchFamily="50" charset="-128"/>
                <a:ea typeface="メイリオ" panose="020B0604030504040204" pitchFamily="50" charset="-128"/>
              </a:rPr>
              <a:t>片道</a:t>
            </a:r>
            <a:r>
              <a:rPr kumimoji="1" lang="en-US" altLang="ja-JP" sz="900" dirty="0">
                <a:latin typeface="メイリオ" panose="020B0604030504040204" pitchFamily="50" charset="-128"/>
                <a:ea typeface="メイリオ" panose="020B0604030504040204" pitchFamily="50" charset="-128"/>
              </a:rPr>
              <a:t>30</a:t>
            </a:r>
            <a:r>
              <a:rPr kumimoji="1" lang="ja-JP" altLang="en-US" sz="900" dirty="0">
                <a:latin typeface="メイリオ" panose="020B0604030504040204" pitchFamily="50" charset="-128"/>
                <a:ea typeface="メイリオ" panose="020B0604030504040204" pitchFamily="50" charset="-128"/>
              </a:rPr>
              <a:t>分圏内は送迎可能です。</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日</a:t>
            </a:r>
            <a:r>
              <a:rPr kumimoji="1" lang="en-US" altLang="ja-JP" sz="900"/>
              <a:t>, </a:t>
            </a:r>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大阪環状線「桜ノ宮駅」より徒歩</a:t>
            </a:r>
            <a:r>
              <a:rPr lang="en-US" altLang="ja-JP" sz="900" b="0" i="0">
                <a:effectLst/>
                <a:latin typeface="メイリオ" panose="020B0604030504040204" pitchFamily="50" charset="-128"/>
                <a:ea typeface="メイリオ" panose="020B0604030504040204" pitchFamily="50" charset="-128"/>
              </a:rPr>
              <a:t>18</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6081" y="717530"/>
            <a:ext cx="1737915" cy="358164"/>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重度心身障がい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36</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屋外, 建物, 道路, ストリート が含まれている画像&#10;&#10;自動的に生成された説明">
            <a:extLst>
              <a:ext uri="{FF2B5EF4-FFF2-40B4-BE49-F238E27FC236}">
                <a16:creationId xmlns:a16="http://schemas.microsoft.com/office/drawing/2014/main" id="{F58DA6C2-9186-4E04-BDF4-604C2EC7F4F7}"/>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973097" y="1619607"/>
            <a:ext cx="3463200" cy="2628000"/>
          </a:xfrm>
          <a:prstGeom prst="rect">
            <a:avLst/>
          </a:prstGeom>
        </p:spPr>
      </p:pic>
      <p:pic>
        <p:nvPicPr>
          <p:cNvPr id="25" name="図 24" descr="屋内, 寝室, テーブル, 子供 が含まれている画像&#10;&#10;自動的に生成された説明">
            <a:extLst>
              <a:ext uri="{FF2B5EF4-FFF2-40B4-BE49-F238E27FC236}">
                <a16:creationId xmlns:a16="http://schemas.microsoft.com/office/drawing/2014/main" id="{95D0893B-15FD-4145-9B07-66F2E66FDA4A}"/>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7909" y="5287018"/>
            <a:ext cx="2455200" cy="1684800"/>
          </a:xfrm>
          <a:prstGeom prst="rect">
            <a:avLst/>
          </a:prstGeom>
        </p:spPr>
      </p:pic>
      <p:pic>
        <p:nvPicPr>
          <p:cNvPr id="34" name="図 33" descr="QR コード&#10;&#10;自動的に生成された説明">
            <a:extLst>
              <a:ext uri="{FF2B5EF4-FFF2-40B4-BE49-F238E27FC236}">
                <a16:creationId xmlns:a16="http://schemas.microsoft.com/office/drawing/2014/main" id="{1F639F52-1830-4B6A-88EA-BEC5E4CA0F3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19183" y="620872"/>
            <a:ext cx="864000" cy="864000"/>
          </a:xfrm>
          <a:prstGeom prst="rect">
            <a:avLst/>
          </a:prstGeom>
        </p:spPr>
      </p:pic>
    </p:spTree>
    <p:extLst>
      <p:ext uri="{BB962C8B-B14F-4D97-AF65-F5344CB8AC3E}">
        <p14:creationId xmlns:p14="http://schemas.microsoft.com/office/powerpoint/2010/main" val="368882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ぷれしゃす</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523494"/>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ご自分にあった出勤日数や就労時間も相談可能です。
体験利用・見学もできますので、お気軽におたずねください。</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笑顔あふれるアットホームな事業所です。</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23494"/>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内職中心のお仕事です。箱作り、シール貼り、</a:t>
            </a:r>
            <a:endParaRPr kumimoji="1" lang="en-US" altLang="ja-JP" sz="1200" dirty="0">
              <a:latin typeface="メイリオ" panose="020B0604030504040204" pitchFamily="50" charset="-128"/>
              <a:ea typeface="メイリオ" panose="020B0604030504040204" pitchFamily="50" charset="-128"/>
            </a:endParaRPr>
          </a:p>
          <a:p>
            <a:pPr>
              <a:lnSpc>
                <a:spcPct val="200000"/>
              </a:lnSpc>
            </a:pPr>
            <a:r>
              <a:rPr kumimoji="1" lang="ja-JP" altLang="en-US" sz="1200" dirty="0">
                <a:latin typeface="メイリオ" panose="020B0604030504040204" pitchFamily="50" charset="-128"/>
                <a:ea typeface="メイリオ" panose="020B0604030504040204" pitchFamily="50" charset="-128"/>
              </a:rPr>
              <a:t>袋詰めの作業など。お仕事だけではなく、</a:t>
            </a:r>
            <a:endParaRPr kumimoji="1" lang="en-US" altLang="ja-JP" sz="1200" dirty="0">
              <a:latin typeface="メイリオ" panose="020B0604030504040204" pitchFamily="50" charset="-128"/>
              <a:ea typeface="メイリオ" panose="020B0604030504040204" pitchFamily="50" charset="-128"/>
            </a:endParaRPr>
          </a:p>
          <a:p>
            <a:pPr>
              <a:lnSpc>
                <a:spcPct val="200000"/>
              </a:lnSpc>
            </a:pPr>
            <a:r>
              <a:rPr kumimoji="1" lang="ja-JP" altLang="en-US" sz="1200" dirty="0">
                <a:latin typeface="メイリオ" panose="020B0604030504040204" pitchFamily="50" charset="-128"/>
                <a:ea typeface="メイリオ" panose="020B0604030504040204" pitchFamily="50" charset="-128"/>
              </a:rPr>
              <a:t>季節の行事</a:t>
            </a:r>
            <a:endParaRPr kumimoji="1" lang="en-US" altLang="ja-JP" sz="1200" dirty="0">
              <a:latin typeface="メイリオ" panose="020B0604030504040204" pitchFamily="50" charset="-128"/>
              <a:ea typeface="メイリオ" panose="020B0604030504040204" pitchFamily="50" charset="-128"/>
            </a:endParaRPr>
          </a:p>
          <a:p>
            <a:pPr>
              <a:lnSpc>
                <a:spcPct val="200000"/>
              </a:lnSpc>
            </a:pP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お花見・クリスマス会・一泊旅行も行きます！</a:t>
            </a:r>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ぷれしゃす</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534-0013</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ラウンド</a:t>
            </a:r>
            <a:r>
              <a:rPr kumimoji="1" lang="en-US" altLang="ja-JP" sz="900">
                <a:latin typeface="メイリオ" panose="020B0604030504040204" pitchFamily="50" charset="-128"/>
                <a:ea typeface="メイリオ" panose="020B0604030504040204" pitchFamily="50" charset="-128"/>
              </a:rPr>
              <a:t>II</a:t>
            </a:r>
            <a:r>
              <a:rPr kumimoji="1" lang="ja-JP" altLang="en-US" sz="900">
                <a:latin typeface="メイリオ" panose="020B0604030504040204" pitchFamily="50" charset="-128"/>
                <a:ea typeface="メイリオ" panose="020B0604030504040204" pitchFamily="50" charset="-128"/>
              </a:rPr>
              <a:t>内代</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06-7181-6990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precious0710@outlook.jp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　野江内代駅　</a:t>
            </a:r>
            <a:r>
              <a:rPr lang="en-US" altLang="ja-JP" sz="900" b="0" i="0">
                <a:effectLst/>
                <a:latin typeface="メイリオ" panose="020B0604030504040204" pitchFamily="50" charset="-128"/>
                <a:ea typeface="メイリオ" panose="020B0604030504040204" pitchFamily="50" charset="-128"/>
              </a:rPr>
              <a:t>2</a:t>
            </a:r>
            <a:r>
              <a:rPr lang="ja-JP" altLang="en-US" sz="900" b="0" i="0">
                <a:effectLst/>
                <a:latin typeface="メイリオ" panose="020B0604030504040204" pitchFamily="50" charset="-128"/>
                <a:ea typeface="メイリオ" panose="020B0604030504040204" pitchFamily="50" charset="-128"/>
              </a:rPr>
              <a:t>番出口より徒歩</a:t>
            </a:r>
            <a:r>
              <a:rPr lang="en-US" altLang="ja-JP" sz="900" b="0" i="0">
                <a:effectLst/>
                <a:latin typeface="メイリオ" panose="020B0604030504040204" pitchFamily="50" charset="-128"/>
                <a:ea typeface="メイリオ" panose="020B0604030504040204" pitchFamily="50" charset="-128"/>
              </a:rPr>
              <a:t>15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CN" altLang="en-US" sz="900" b="0" i="0">
                <a:solidFill>
                  <a:srgbClr val="202124"/>
                </a:solidFill>
                <a:effectLst/>
                <a:latin typeface="メイリオ" panose="020B0604030504040204" pitchFamily="50" charset="-128"/>
                <a:ea typeface="メイリオ" panose="020B0604030504040204" pitchFamily="50" charset="-128"/>
              </a:rPr>
              <a:t>大阪市都島区内代町</a:t>
            </a:r>
            <a:r>
              <a:rPr lang="en-US" altLang="zh-CN" sz="900" b="0" i="0">
                <a:solidFill>
                  <a:srgbClr val="202124"/>
                </a:solidFill>
                <a:effectLst/>
                <a:latin typeface="メイリオ" panose="020B0604030504040204" pitchFamily="50" charset="-128"/>
                <a:ea typeface="メイリオ" panose="020B0604030504040204" pitchFamily="50" charset="-128"/>
              </a:rPr>
              <a:t>3-10-7</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城東区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15:00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大阪シティバス　</a:t>
            </a:r>
            <a:r>
              <a:rPr lang="en-US" altLang="ja-JP" sz="900" b="0" i="0">
                <a:effectLst/>
                <a:latin typeface="メイリオ" panose="020B0604030504040204" pitchFamily="50" charset="-128"/>
                <a:ea typeface="メイリオ" panose="020B0604030504040204" pitchFamily="50" charset="-128"/>
              </a:rPr>
              <a:t>78</a:t>
            </a:r>
            <a:r>
              <a:rPr lang="ja-JP" altLang="en-US" sz="900" b="0" i="0">
                <a:effectLst/>
                <a:latin typeface="メイリオ" panose="020B0604030504040204" pitchFamily="50" charset="-128"/>
                <a:ea typeface="メイリオ" panose="020B0604030504040204" pitchFamily="50" charset="-128"/>
              </a:rPr>
              <a:t>系統　御幸町一丁目　下車　徒歩すぐ</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型</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hidden="1">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1</a:t>
            </a:r>
            <a:endParaRPr kumimoji="1" lang="ja-JP" altLang="en-US" dirty="0"/>
          </a:p>
        </p:txBody>
      </p:sp>
      <p:sp>
        <p:nvSpPr>
          <p:cNvPr id="102" name="背表紙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12" name="図 11" descr="QR コード&#10;&#10;自動的に生成された説明">
            <a:extLst>
              <a:ext uri="{FF2B5EF4-FFF2-40B4-BE49-F238E27FC236}">
                <a16:creationId xmlns:a16="http://schemas.microsoft.com/office/drawing/2014/main" id="{21ABA86F-23F3-4D7E-BE70-4D283D8A1B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7074" y="654350"/>
            <a:ext cx="864000" cy="864000"/>
          </a:xfrm>
          <a:prstGeom prst="rect">
            <a:avLst/>
          </a:prstGeom>
        </p:spPr>
      </p:pic>
      <p:pic>
        <p:nvPicPr>
          <p:cNvPr id="25" name="図 24" descr="キッチンで作業をしている人たち&#10;&#10;低い精度で自動的に生成された説明">
            <a:extLst>
              <a:ext uri="{FF2B5EF4-FFF2-40B4-BE49-F238E27FC236}">
                <a16:creationId xmlns:a16="http://schemas.microsoft.com/office/drawing/2014/main" id="{3F127688-7A13-4698-87BB-BADDA7D9AD3A}"/>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5205" y="5320028"/>
            <a:ext cx="2448000" cy="1684800"/>
          </a:xfrm>
          <a:prstGeom prst="rect">
            <a:avLst/>
          </a:prstGeom>
        </p:spPr>
      </p:pic>
      <p:pic>
        <p:nvPicPr>
          <p:cNvPr id="40" name="図 39" descr="屋内, 建物, 窓, 部屋 が含まれている画像&#10;&#10;自動的に生成された説明">
            <a:extLst>
              <a:ext uri="{FF2B5EF4-FFF2-40B4-BE49-F238E27FC236}">
                <a16:creationId xmlns:a16="http://schemas.microsoft.com/office/drawing/2014/main" id="{E889CC9D-1F95-4D40-AC13-CAC5BD2E3BE1}"/>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976525" y="1622696"/>
            <a:ext cx="3463200" cy="2628000"/>
          </a:xfrm>
          <a:prstGeom prst="rect">
            <a:avLst/>
          </a:prstGeom>
        </p:spPr>
      </p:pic>
    </p:spTree>
    <p:extLst>
      <p:ext uri="{BB962C8B-B14F-4D97-AF65-F5344CB8AC3E}">
        <p14:creationId xmlns:p14="http://schemas.microsoft.com/office/powerpoint/2010/main" val="2715420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i="0">
                <a:effectLst/>
                <a:latin typeface="メイリオ" panose="020B0604030504040204" pitchFamily="50" charset="-128"/>
                <a:ea typeface="メイリオ" panose="020B0604030504040204" pitchFamily="50" charset="-128"/>
              </a:rPr>
              <a:t>MyStep</a:t>
            </a:r>
            <a:r>
              <a:rPr lang="ja-JP" altLang="en-US" sz="1600" i="0">
                <a:effectLst/>
                <a:latin typeface="メイリオ" panose="020B0604030504040204" pitchFamily="50" charset="-128"/>
                <a:ea typeface="メイリオ" panose="020B0604030504040204" pitchFamily="50" charset="-128"/>
              </a:rPr>
              <a:t>ジュニア都島教室</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大手教育出版社「受験研究社」グループの学習支援とＳＳＴのための教室（幼児～高校生対象）です。学校での学習が難しいお子さまに対する個別学習支援、コミュニケーションがうまくとれない、感情のコントロールが難しい、などの日常生活面での困りごとがあるお子さまへの発達支援を専門的におこなっています。</a:t>
            </a:r>
            <a:endParaRPr kumimoji="1" lang="ja-JP" altLang="en-US" sz="1200" dirty="0">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一人ひとりの特性に応じた最良の学びを提供</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54326"/>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入会時には、７０項目以上におよぶ独自のチェックリストを用意し、課題や、「</a:t>
            </a:r>
            <a:r>
              <a:rPr kumimoji="1" lang="en-US" altLang="ja-JP" sz="1200" dirty="0" err="1">
                <a:latin typeface="メイリオ" panose="020B0604030504040204" pitchFamily="50" charset="-128"/>
                <a:ea typeface="メイリオ" panose="020B0604030504040204" pitchFamily="50" charset="-128"/>
              </a:rPr>
              <a:t>MyStep</a:t>
            </a:r>
            <a:r>
              <a:rPr kumimoji="1" lang="ja-JP" altLang="en-US" sz="1200" dirty="0">
                <a:latin typeface="メイリオ" panose="020B0604030504040204" pitchFamily="50" charset="-128"/>
                <a:ea typeface="メイリオ" panose="020B0604030504040204" pitchFamily="50" charset="-128"/>
              </a:rPr>
              <a:t>ジュニアを</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卒業する</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ための目標を設定。そのうえで、最適な個人別カリキュラムを作成します。教室では、良質な教材と、プロスタッフの専門的な指導の両輪で、学習面はもちろん、応答の仕方や視線の配り方、適切な感情コントロールのしかたにいたるまで、一人ひとりの特性に応じた最適な学習指導とＳＳＴを提供し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en-US" altLang="ja-JP" sz="900" i="0">
                <a:effectLst/>
                <a:latin typeface="メイリオ" panose="020B0604030504040204" pitchFamily="50" charset="-128"/>
                <a:ea typeface="メイリオ" panose="020B0604030504040204" pitchFamily="50" charset="-128"/>
              </a:rPr>
              <a:t>MyStep</a:t>
            </a:r>
            <a:r>
              <a:rPr lang="ja-JP" altLang="en-US" sz="900" i="0">
                <a:effectLst/>
                <a:latin typeface="メイリオ" panose="020B0604030504040204" pitchFamily="50" charset="-128"/>
                <a:ea typeface="メイリオ" panose="020B0604030504040204" pitchFamily="50" charset="-128"/>
              </a:rPr>
              <a:t>ジュニア都島教室</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西田ビル</a:t>
            </a:r>
            <a:r>
              <a:rPr kumimoji="1" lang="en-US" altLang="ja-JP" sz="900">
                <a:latin typeface="メイリオ" panose="020B0604030504040204" pitchFamily="50" charset="-128"/>
                <a:ea typeface="メイリオ" panose="020B0604030504040204" pitchFamily="50" charset="-128"/>
              </a:rPr>
              <a:t>1</a:t>
            </a:r>
            <a:r>
              <a:rPr kumimoji="1" lang="ja-JP" altLang="en-US" sz="900">
                <a:latin typeface="メイリオ" panose="020B0604030504040204" pitchFamily="50" charset="-128"/>
                <a:ea typeface="メイリオ" panose="020B0604030504040204" pitchFamily="50" charset="-128"/>
              </a:rPr>
              <a:t>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06-6921-8801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miyakojima@mystep.co.jp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大阪メトロ谷町線「都島駅」</a:t>
            </a:r>
            <a:r>
              <a:rPr lang="en-US" altLang="ja-JP" sz="900" b="0" i="0">
                <a:effectLst/>
                <a:latin typeface="メイリオ" panose="020B0604030504040204" pitchFamily="50" charset="-128"/>
                <a:ea typeface="メイリオ" panose="020B0604030504040204" pitchFamily="50" charset="-128"/>
              </a:rPr>
              <a:t>5</a:t>
            </a:r>
            <a:r>
              <a:rPr lang="ja-JP" altLang="en-US" sz="900" b="0" i="0">
                <a:effectLst/>
                <a:latin typeface="メイリオ" panose="020B0604030504040204" pitchFamily="50" charset="-128"/>
                <a:ea typeface="メイリオ" panose="020B0604030504040204" pitchFamily="50" charset="-128"/>
              </a:rPr>
              <a:t>番出口より徒歩</a:t>
            </a:r>
            <a:r>
              <a:rPr lang="en-US" altLang="ja-JP" sz="900" b="0" i="0">
                <a:effectLst/>
                <a:latin typeface="メイリオ" panose="020B0604030504040204" pitchFamily="50" charset="-128"/>
                <a:ea typeface="メイリオ" panose="020B0604030504040204" pitchFamily="50" charset="-128"/>
              </a:rPr>
              <a:t>7</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大阪市都島区都島北通</a:t>
            </a:r>
            <a:r>
              <a:rPr lang="en-US" altLang="zh-TW" sz="900" b="0" i="0">
                <a:solidFill>
                  <a:srgbClr val="202124"/>
                </a:solidFill>
                <a:effectLst/>
                <a:latin typeface="メイリオ" panose="020B0604030504040204" pitchFamily="50" charset="-128"/>
                <a:ea typeface="メイリオ" panose="020B0604030504040204" pitchFamily="50" charset="-128"/>
              </a:rPr>
              <a:t>2</a:t>
            </a:r>
            <a:r>
              <a:rPr lang="zh-TW" altLang="en-US" sz="900" b="0" i="0">
                <a:solidFill>
                  <a:srgbClr val="202124"/>
                </a:solidFill>
                <a:effectLst/>
                <a:latin typeface="メイリオ" panose="020B0604030504040204" pitchFamily="50" charset="-128"/>
                <a:ea typeface="メイリオ" panose="020B0604030504040204" pitchFamily="50" charset="-128"/>
              </a:rPr>
              <a:t>丁目</a:t>
            </a:r>
            <a:r>
              <a:rPr lang="en-US" altLang="zh-TW" sz="900" b="0" i="0">
                <a:solidFill>
                  <a:srgbClr val="202124"/>
                </a:solidFill>
                <a:effectLst/>
                <a:latin typeface="メイリオ" panose="020B0604030504040204" pitchFamily="50" charset="-128"/>
                <a:ea typeface="メイリオ" panose="020B0604030504040204" pitchFamily="50" charset="-128"/>
              </a:rPr>
              <a:t>12</a:t>
            </a:r>
            <a:r>
              <a:rPr lang="zh-TW" altLang="en-US" sz="900" b="0" i="0">
                <a:solidFill>
                  <a:srgbClr val="202124"/>
                </a:solidFill>
                <a:effectLst/>
                <a:latin typeface="メイリオ" panose="020B0604030504040204" pitchFamily="50" charset="-128"/>
                <a:ea typeface="メイリオ" panose="020B0604030504040204" pitchFamily="50" charset="-128"/>
              </a:rPr>
              <a:t>番</a:t>
            </a:r>
            <a:r>
              <a:rPr lang="en-US" altLang="zh-TW" sz="900" b="0" i="0">
                <a:solidFill>
                  <a:srgbClr val="202124"/>
                </a:solidFill>
                <a:effectLst/>
                <a:latin typeface="メイリオ" panose="020B0604030504040204" pitchFamily="50" charset="-128"/>
                <a:ea typeface="メイリオ" panose="020B0604030504040204" pitchFamily="50" charset="-128"/>
              </a:rPr>
              <a:t>19</a:t>
            </a:r>
            <a:r>
              <a:rPr lang="zh-TW" altLang="en-US" sz="900" b="0" i="0">
                <a:solidFill>
                  <a:srgbClr val="202124"/>
                </a:solidFill>
                <a:effectLst/>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13:00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19:30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大阪メトロ谷町線「野江内代駅」</a:t>
            </a:r>
            <a:r>
              <a:rPr lang="en-US" altLang="ja-JP" sz="900" b="0" i="0">
                <a:effectLst/>
                <a:latin typeface="メイリオ" panose="020B0604030504040204" pitchFamily="50" charset="-128"/>
                <a:ea typeface="メイリオ" panose="020B0604030504040204" pitchFamily="50" charset="-128"/>
              </a:rPr>
              <a:t>2</a:t>
            </a:r>
            <a:r>
              <a:rPr lang="ja-JP" altLang="en-US" sz="900" b="0" i="0">
                <a:effectLst/>
                <a:latin typeface="メイリオ" panose="020B0604030504040204" pitchFamily="50" charset="-128"/>
                <a:ea typeface="メイリオ" panose="020B0604030504040204" pitchFamily="50" charset="-128"/>
              </a:rPr>
              <a:t>番出口より徒歩</a:t>
            </a:r>
            <a:r>
              <a:rPr lang="en-US" altLang="ja-JP" sz="900" b="0" i="0">
                <a:effectLst/>
                <a:latin typeface="メイリオ" panose="020B0604030504040204" pitchFamily="50" charset="-128"/>
                <a:ea typeface="メイリオ" panose="020B0604030504040204" pitchFamily="50" charset="-128"/>
              </a:rPr>
              <a:t>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1743019" cy="352291"/>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軽度の知的障がい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37</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白い棚のある部屋&#10;&#10;自動的に生成された説明">
            <a:extLst>
              <a:ext uri="{FF2B5EF4-FFF2-40B4-BE49-F238E27FC236}">
                <a16:creationId xmlns:a16="http://schemas.microsoft.com/office/drawing/2014/main" id="{9BE75D22-BB1F-4BFA-AFCA-D3E40A3D98B7}"/>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976525" y="1626220"/>
            <a:ext cx="3463200" cy="2628000"/>
          </a:xfrm>
          <a:prstGeom prst="rect">
            <a:avLst/>
          </a:prstGeom>
        </p:spPr>
      </p:pic>
      <p:pic>
        <p:nvPicPr>
          <p:cNvPr id="25" name="図 24" descr="屋内, 人, 事務所, テーブル が含まれている画像&#10;&#10;自動的に生成された説明">
            <a:extLst>
              <a:ext uri="{FF2B5EF4-FFF2-40B4-BE49-F238E27FC236}">
                <a16:creationId xmlns:a16="http://schemas.microsoft.com/office/drawing/2014/main" id="{3F1E5DC6-B82A-47C0-8D91-4839113A3479}"/>
              </a:ext>
            </a:extLst>
          </p:cNvPr>
          <p:cNvPicPr>
            <a:picLocks/>
          </p:cNvPicPr>
          <p:nvPr/>
        </p:nvPicPr>
        <p:blipFill rotWithShape="1">
          <a:blip r:embed="rId13">
            <a:extLst>
              <a:ext uri="{28A0092B-C50C-407E-A947-70E740481C1C}">
                <a14:useLocalDpi xmlns:a14="http://schemas.microsoft.com/office/drawing/2010/main" val="0"/>
              </a:ext>
            </a:extLst>
          </a:blip>
          <a:srcRect l="4028" t="1870" r="14460" b="-1870"/>
          <a:stretch/>
        </p:blipFill>
        <p:spPr>
          <a:xfrm>
            <a:off x="465195" y="5329676"/>
            <a:ext cx="2455200" cy="1684800"/>
          </a:xfrm>
          <a:prstGeom prst="rect">
            <a:avLst/>
          </a:prstGeom>
        </p:spPr>
      </p:pic>
      <p:pic>
        <p:nvPicPr>
          <p:cNvPr id="34" name="図 33" descr="QR コード&#10;&#10;自動的に生成された説明">
            <a:extLst>
              <a:ext uri="{FF2B5EF4-FFF2-40B4-BE49-F238E27FC236}">
                <a16:creationId xmlns:a16="http://schemas.microsoft.com/office/drawing/2014/main" id="{A19B512D-55D6-43BE-ADD8-C5B8C0448F6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7034" y="620082"/>
            <a:ext cx="864000" cy="864000"/>
          </a:xfrm>
          <a:prstGeom prst="rect">
            <a:avLst/>
          </a:prstGeom>
        </p:spPr>
      </p:pic>
    </p:spTree>
    <p:extLst>
      <p:ext uri="{BB962C8B-B14F-4D97-AF65-F5344CB8AC3E}">
        <p14:creationId xmlns:p14="http://schemas.microsoft.com/office/powerpoint/2010/main" val="2710514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おおきな木都島</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892826"/>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おおきな木都島は発達が気になるお子様や障害を持つお子様のペースに合わせて、
療育と自立をサポートする施設を目指します。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ムーヴメント療育・創作活動・農業体験</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69660"/>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お子様の年齢・ご様子に合わせてプログラムを</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ご用意します。
事業所としてのプログラムは訓練でなく、楽しい遊びの延長線上で行い、来所時間や帰宅時間
に合わせて少人数または個別的に課題に向けた</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支援を行っております。
プログラムについては保護者様とご相談の上</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決定させていただきます。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おおきな木都島</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ICube</a:t>
            </a:r>
            <a:r>
              <a:rPr kumimoji="1" lang="ja-JP" altLang="en-US" sz="900">
                <a:latin typeface="メイリオ" panose="020B0604030504040204" pitchFamily="50" charset="-128"/>
                <a:ea typeface="メイリオ" panose="020B0604030504040204" pitchFamily="50" charset="-128"/>
              </a:rPr>
              <a:t>都島</a:t>
            </a:r>
            <a:r>
              <a:rPr kumimoji="1" lang="en-US" altLang="ja-JP" sz="900">
                <a:latin typeface="メイリオ" panose="020B0604030504040204" pitchFamily="50" charset="-128"/>
                <a:ea typeface="メイリオ" panose="020B0604030504040204" pitchFamily="50" charset="-128"/>
              </a:rPr>
              <a:t>1-110</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06-6167-5297</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wildflower.bigtree@gmail.com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大阪メトロ野江内代</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大阪市都島区都島北通</a:t>
            </a:r>
            <a:r>
              <a:rPr lang="en-US" altLang="zh-TW" sz="900" b="0" i="0">
                <a:solidFill>
                  <a:srgbClr val="202124"/>
                </a:solidFill>
                <a:effectLst/>
                <a:latin typeface="メイリオ" panose="020B0604030504040204" pitchFamily="50" charset="-128"/>
                <a:ea typeface="メイリオ" panose="020B0604030504040204" pitchFamily="50" charset="-128"/>
              </a:rPr>
              <a:t>2-24-11</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230832"/>
          </a:xfrm>
          <a:prstGeom prst="rect">
            <a:avLst/>
          </a:prstGeom>
          <a:noFill/>
        </p:spPr>
        <p:txBody>
          <a:bodyPr wrap="square" rtlCol="0">
            <a:spAutoFit/>
          </a:bodyPr>
          <a:lstStyle/>
          <a:p>
            <a:r>
              <a:rPr kumimoji="1" lang="zh-CN" altLang="en-US" sz="900">
                <a:latin typeface="メイリオ" panose="020B0604030504040204" pitchFamily="50" charset="-128"/>
                <a:ea typeface="メイリオ" panose="020B0604030504040204" pitchFamily="50" charset="-128"/>
              </a:rPr>
              <a:t>都島区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城東区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旭区</a:t>
            </a:r>
            <a:r>
              <a:rPr kumimoji="1" lang="en-US" altLang="zh-CN" sz="900">
                <a:latin typeface="メイリオ" panose="020B0604030504040204" pitchFamily="50" charset="-128"/>
                <a:ea typeface="メイリオ" panose="020B0604030504040204" pitchFamily="50" charset="-128"/>
              </a:rPr>
              <a:t>, </a:t>
            </a:r>
            <a:r>
              <a:rPr kumimoji="1" lang="zh-CN" altLang="en-US" sz="900">
                <a:latin typeface="メイリオ" panose="020B0604030504040204" pitchFamily="50" charset="-128"/>
                <a:ea typeface="メイリオ" panose="020B0604030504040204" pitchFamily="50" charset="-128"/>
              </a:rPr>
              <a:t>北区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大阪メトロ都島</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38</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店の看板の文字&#10;&#10;自動的に生成された説明">
            <a:extLst>
              <a:ext uri="{FF2B5EF4-FFF2-40B4-BE49-F238E27FC236}">
                <a16:creationId xmlns:a16="http://schemas.microsoft.com/office/drawing/2014/main" id="{82CCB236-E40E-4437-ADB2-FDDFC32B9565}"/>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943447" y="1619039"/>
            <a:ext cx="3463200" cy="2628000"/>
          </a:xfrm>
          <a:prstGeom prst="rect">
            <a:avLst/>
          </a:prstGeom>
        </p:spPr>
      </p:pic>
      <p:pic>
        <p:nvPicPr>
          <p:cNvPr id="25" name="図 24" descr="天井からつるされた部屋&#10;&#10;低い精度で自動的に生成された説明">
            <a:extLst>
              <a:ext uri="{FF2B5EF4-FFF2-40B4-BE49-F238E27FC236}">
                <a16:creationId xmlns:a16="http://schemas.microsoft.com/office/drawing/2014/main" id="{C1FC6F34-5EB9-42EC-96E3-984E137B6D15}"/>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1605" y="5287169"/>
            <a:ext cx="2455200" cy="1684800"/>
          </a:xfrm>
          <a:prstGeom prst="rect">
            <a:avLst/>
          </a:prstGeom>
        </p:spPr>
      </p:pic>
      <p:pic>
        <p:nvPicPr>
          <p:cNvPr id="34" name="図 33" descr="QR コード&#10;&#10;自動的に生成された説明">
            <a:extLst>
              <a:ext uri="{FF2B5EF4-FFF2-40B4-BE49-F238E27FC236}">
                <a16:creationId xmlns:a16="http://schemas.microsoft.com/office/drawing/2014/main" id="{FE2C810A-FD9B-4A47-82D6-A45D7704A0E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71122" y="620536"/>
            <a:ext cx="864000" cy="864000"/>
          </a:xfrm>
          <a:prstGeom prst="rect">
            <a:avLst/>
          </a:prstGeom>
        </p:spPr>
      </p:pic>
    </p:spTree>
    <p:extLst>
      <p:ext uri="{BB962C8B-B14F-4D97-AF65-F5344CB8AC3E}">
        <p14:creationId xmlns:p14="http://schemas.microsoft.com/office/powerpoint/2010/main" val="215359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児童発達支援　放課後等デイサービス　</a:t>
            </a:r>
            <a:r>
              <a:rPr lang="en-US" altLang="ja-JP" sz="1600" i="0">
                <a:effectLst/>
                <a:latin typeface="メイリオ" panose="020B0604030504040204" pitchFamily="50" charset="-128"/>
                <a:ea typeface="メイリオ" panose="020B0604030504040204" pitchFamily="50" charset="-128"/>
              </a:rPr>
              <a:t>SUC</a:t>
            </a:r>
            <a:r>
              <a:rPr lang="ja-JP" altLang="en-US" sz="1600" i="0">
                <a:effectLst/>
                <a:latin typeface="メイリオ" panose="020B0604030504040204" pitchFamily="50" charset="-128"/>
                <a:ea typeface="メイリオ" panose="020B0604030504040204" pitchFamily="50" charset="-128"/>
              </a:rPr>
              <a:t>チャレンジ</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154162"/>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子供達がチャレンジしたい！と思える環境作りに私たちは</a:t>
            </a:r>
            <a:endParaRPr kumimoji="1" lang="en-US" altLang="ja-JP" sz="1200" dirty="0">
              <a:latin typeface="メイリオ" panose="020B0604030504040204" pitchFamily="50" charset="-128"/>
              <a:ea typeface="メイリオ" panose="020B0604030504040204" pitchFamily="50" charset="-128"/>
            </a:endParaRPr>
          </a:p>
          <a:p>
            <a:pPr>
              <a:lnSpc>
                <a:spcPct val="200000"/>
              </a:lnSpc>
            </a:pPr>
            <a:r>
              <a:rPr kumimoji="1" lang="ja-JP" altLang="en-US" sz="1200" dirty="0">
                <a:latin typeface="メイリオ" panose="020B0604030504040204" pitchFamily="50" charset="-128"/>
                <a:ea typeface="メイリオ" panose="020B0604030504040204" pitchFamily="50" charset="-128"/>
              </a:rPr>
              <a:t>チャレンジを続けます。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子供達のできるを増やし笑顔を増やしたい！</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015663"/>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用意されたプログラムをこなすだけでなく、一人一人が「自己決定」「チャレンジしたい」と感じられるような環境作りをしていきます。成功体験はもちろんですが、失敗できる意欲や主体的な行動を育てる自立支援を行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369332"/>
          </a:xfrm>
          <a:prstGeom prst="rect">
            <a:avLst/>
          </a:prstGeom>
          <a:noFill/>
        </p:spPr>
        <p:txBody>
          <a:bodyPr wrap="square" rtlCol="0">
            <a:spAutoFit/>
          </a:bodyPr>
          <a:lstStyle/>
          <a:p>
            <a:r>
              <a:rPr lang="ja-JP" altLang="en-US" sz="900" i="0" dirty="0">
                <a:effectLst/>
                <a:latin typeface="メイリオ" panose="020B0604030504040204" pitchFamily="50" charset="-128"/>
                <a:ea typeface="メイリオ" panose="020B0604030504040204" pitchFamily="50" charset="-128"/>
              </a:rPr>
              <a:t>児童発達支援　放課後等デイサービス　</a:t>
            </a:r>
            <a:r>
              <a:rPr lang="en-US" altLang="ja-JP" sz="900" i="0" dirty="0">
                <a:effectLst/>
                <a:latin typeface="メイリオ" panose="020B0604030504040204" pitchFamily="50" charset="-128"/>
                <a:ea typeface="メイリオ" panose="020B0604030504040204" pitchFamily="50" charset="-128"/>
              </a:rPr>
              <a:t>SUC</a:t>
            </a:r>
            <a:r>
              <a:rPr lang="ja-JP" altLang="en-US" sz="900" i="0" dirty="0">
                <a:effectLst/>
                <a:latin typeface="メイリオ" panose="020B0604030504040204" pitchFamily="50" charset="-128"/>
                <a:ea typeface="メイリオ" panose="020B0604030504040204" pitchFamily="50" charset="-128"/>
              </a:rPr>
              <a:t>チャレンジ</a:t>
            </a: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タウンコート１階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06-6978-4031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challenge@suc-group.com.jp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大阪メトロ谷町線　「野江内代駅」</a:t>
            </a:r>
            <a:r>
              <a:rPr lang="en-US" altLang="ja-JP" sz="900" b="0" i="0" dirty="0">
                <a:effectLst/>
                <a:latin typeface="メイリオ" panose="020B0604030504040204" pitchFamily="50" charset="-128"/>
                <a:ea typeface="メイリオ" panose="020B0604030504040204" pitchFamily="50" charset="-128"/>
              </a:rPr>
              <a:t>2</a:t>
            </a:r>
            <a:r>
              <a:rPr lang="ja-JP" altLang="en-US" sz="900" b="0" i="0" dirty="0">
                <a:effectLst/>
                <a:latin typeface="メイリオ" panose="020B0604030504040204" pitchFamily="50" charset="-128"/>
                <a:ea typeface="メイリオ" panose="020B0604030504040204" pitchFamily="50" charset="-128"/>
              </a:rPr>
              <a:t>番</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出口より徒歩６分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大阪市都島区都島北通</a:t>
            </a:r>
            <a:r>
              <a:rPr lang="en-US" altLang="zh-TW" sz="900" b="0" i="0">
                <a:solidFill>
                  <a:srgbClr val="202124"/>
                </a:solidFill>
                <a:effectLst/>
                <a:latin typeface="メイリオ" panose="020B0604030504040204" pitchFamily="50" charset="-128"/>
                <a:ea typeface="メイリオ" panose="020B0604030504040204" pitchFamily="50" charset="-128"/>
              </a:rPr>
              <a:t>2⁻9⁻9</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r>
              <a:rPr kumimoji="1" lang="en-US" altLang="zh-CN" sz="900" dirty="0">
                <a:latin typeface="メイリオ" panose="020B0604030504040204" pitchFamily="50" charset="-128"/>
                <a:ea typeface="メイリオ" panose="020B0604030504040204" pitchFamily="50" charset="-128"/>
              </a:rPr>
              <a:t>, </a:t>
            </a:r>
          </a:p>
          <a:p>
            <a:r>
              <a:rPr kumimoji="1" lang="zh-CN" altLang="en-US" sz="900" dirty="0">
                <a:latin typeface="メイリオ" panose="020B0604030504040204" pitchFamily="50" charset="-128"/>
                <a:ea typeface="メイリオ" panose="020B0604030504040204" pitchFamily="50" charset="-128"/>
              </a:rPr>
              <a:t>中央区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「野江駅」徒歩</a:t>
            </a:r>
            <a:r>
              <a:rPr lang="en-US" altLang="ja-JP" sz="900" b="0" i="0">
                <a:effectLst/>
                <a:latin typeface="メイリオ" panose="020B0604030504040204" pitchFamily="50" charset="-128"/>
                <a:ea typeface="メイリオ" panose="020B0604030504040204" pitchFamily="50" charset="-128"/>
              </a:rPr>
              <a:t>12</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39</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屋内, テーブル, 部屋 が含まれている画像&#10;&#10;自動的に生成された説明">
            <a:extLst>
              <a:ext uri="{FF2B5EF4-FFF2-40B4-BE49-F238E27FC236}">
                <a16:creationId xmlns:a16="http://schemas.microsoft.com/office/drawing/2014/main" id="{E19B56DB-ACDA-4729-AF12-679A9339CA71}"/>
              </a:ext>
            </a:extLst>
          </p:cNvPr>
          <p:cNvPicPr>
            <a:picLocks/>
          </p:cNvPicPr>
          <p:nvPr/>
        </p:nvPicPr>
        <p:blipFill rotWithShape="1">
          <a:blip r:embed="rId12">
            <a:extLst>
              <a:ext uri="{28A0092B-C50C-407E-A947-70E740481C1C}">
                <a14:useLocalDpi xmlns:a14="http://schemas.microsoft.com/office/drawing/2010/main" val="0"/>
              </a:ext>
            </a:extLst>
          </a:blip>
          <a:srcRect t="21291" b="28801"/>
          <a:stretch/>
        </p:blipFill>
        <p:spPr>
          <a:xfrm>
            <a:off x="2976525" y="1617643"/>
            <a:ext cx="3463200" cy="2628000"/>
          </a:xfrm>
          <a:prstGeom prst="rect">
            <a:avLst/>
          </a:prstGeom>
        </p:spPr>
      </p:pic>
      <p:pic>
        <p:nvPicPr>
          <p:cNvPr id="34" name="図 33" descr="QR コード&#10;&#10;自動的に生成された説明">
            <a:extLst>
              <a:ext uri="{FF2B5EF4-FFF2-40B4-BE49-F238E27FC236}">
                <a16:creationId xmlns:a16="http://schemas.microsoft.com/office/drawing/2014/main" id="{86610CCF-B6DE-4A53-B614-2A0096C0ED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4731" y="615331"/>
            <a:ext cx="864000" cy="864000"/>
          </a:xfrm>
          <a:prstGeom prst="rect">
            <a:avLst/>
          </a:prstGeom>
        </p:spPr>
      </p:pic>
      <p:pic>
        <p:nvPicPr>
          <p:cNvPr id="12" name="図 11" descr="屋外, 人, 草, 立つ が含まれている画像&#10;&#10;自動的に生成された説明">
            <a:extLst>
              <a:ext uri="{FF2B5EF4-FFF2-40B4-BE49-F238E27FC236}">
                <a16:creationId xmlns:a16="http://schemas.microsoft.com/office/drawing/2014/main" id="{2393454C-ABD5-46C6-9EF1-F78B94D95CEB}"/>
              </a:ext>
            </a:extLst>
          </p:cNvPr>
          <p:cNvPicPr>
            <a:picLocks/>
          </p:cNvPicPr>
          <p:nvPr/>
        </p:nvPicPr>
        <p:blipFill rotWithShape="1">
          <a:blip r:embed="rId14">
            <a:extLst>
              <a:ext uri="{28A0092B-C50C-407E-A947-70E740481C1C}">
                <a14:useLocalDpi xmlns:a14="http://schemas.microsoft.com/office/drawing/2010/main" val="0"/>
              </a:ext>
            </a:extLst>
          </a:blip>
          <a:srcRect t="23910" r="8568" b="21737"/>
          <a:stretch/>
        </p:blipFill>
        <p:spPr>
          <a:xfrm>
            <a:off x="418275" y="5315143"/>
            <a:ext cx="2260800" cy="1684800"/>
          </a:xfrm>
          <a:prstGeom prst="rect">
            <a:avLst/>
          </a:prstGeom>
        </p:spPr>
      </p:pic>
    </p:spTree>
    <p:extLst>
      <p:ext uri="{BB962C8B-B14F-4D97-AF65-F5344CB8AC3E}">
        <p14:creationId xmlns:p14="http://schemas.microsoft.com/office/powerpoint/2010/main" val="495670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放課後等デイサービス トレインキッズ</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92935"/>
          </a:xfrm>
          <a:prstGeom prst="rect">
            <a:avLst/>
          </a:prstGeom>
          <a:noFill/>
        </p:spPr>
        <p:txBody>
          <a:bodyPr wrap="square" rtlCol="0">
            <a:spAutoFit/>
          </a:bodyPr>
          <a:lstStyle/>
          <a:p>
            <a:r>
              <a:rPr kumimoji="1" lang="en-US" altLang="ja-JP" sz="1100" dirty="0">
                <a:latin typeface="メイリオ" panose="020B0604030504040204" pitchFamily="50" charset="-128"/>
                <a:ea typeface="メイリオ" panose="020B0604030504040204" pitchFamily="50" charset="-128"/>
              </a:rPr>
              <a:t>【</a:t>
            </a:r>
            <a:r>
              <a:rPr kumimoji="1" lang="ja-JP" altLang="en-US" sz="1100" dirty="0">
                <a:latin typeface="メイリオ" panose="020B0604030504040204" pitchFamily="50" charset="-128"/>
                <a:ea typeface="メイリオ" panose="020B0604030504040204" pitchFamily="50" charset="-128"/>
              </a:rPr>
              <a:t>トレインキッズのコンセプト</a:t>
            </a:r>
            <a:r>
              <a:rPr kumimoji="1" lang="en-US" altLang="ja-JP" sz="1100" dirty="0">
                <a:latin typeface="メイリオ" panose="020B0604030504040204" pitchFamily="50" charset="-128"/>
                <a:ea typeface="メイリオ" panose="020B0604030504040204" pitchFamily="50" charset="-128"/>
              </a:rPr>
              <a:t>】
</a:t>
            </a:r>
            <a:r>
              <a:rPr kumimoji="1" lang="ja-JP" altLang="en-US" sz="1100" dirty="0">
                <a:latin typeface="メイリオ" panose="020B0604030504040204" pitchFamily="50" charset="-128"/>
                <a:ea typeface="メイリオ" panose="020B0604030504040204" pitchFamily="50" charset="-128"/>
              </a:rPr>
              <a:t>・電車好きの子供達が仲良く</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なれる電車のある放課後デイ
・子供達が自分のペースで楽しむ</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放課後デイ
・小学生から高校生になっても通</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いたくなる放課後デイ
・お洒落なカフェのような環境で</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ＰＣが学べる放課後デイ
子供達の「第二のマイホーム」のような放課後デイを目指します！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将来の社会的自立を目指した支援</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938992"/>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大阪市内には未就園児の通う児童発達支援と併せた放課後等デイサービスが多くありますが、児童発達支援と併せたデイでは未就園児や低学年の子供が多く通うために子ども達が高学年になると通い辛くなる問題が生じます。</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そこでトレインキッズでは、放課後デイに特化し、高学年～</a:t>
            </a:r>
            <a:r>
              <a:rPr kumimoji="1" lang="en-US" altLang="ja-JP" sz="1200" dirty="0">
                <a:latin typeface="メイリオ" panose="020B0604030504040204" pitchFamily="50" charset="-128"/>
                <a:ea typeface="メイリオ" panose="020B0604030504040204" pitchFamily="50" charset="-128"/>
              </a:rPr>
              <a:t>18</a:t>
            </a:r>
            <a:r>
              <a:rPr kumimoji="1" lang="ja-JP" altLang="en-US" sz="1200" dirty="0">
                <a:latin typeface="メイリオ" panose="020B0604030504040204" pitchFamily="50" charset="-128"/>
                <a:ea typeface="メイリオ" panose="020B0604030504040204" pitchFamily="50" charset="-128"/>
              </a:rPr>
              <a:t>歳になっても通えるようなお洒落な内装にし、将来の就労を考えてパソコン療育を取り入れています。</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令和</a:t>
            </a:r>
            <a:r>
              <a:rPr kumimoji="1" lang="en-US" altLang="ja-JP" sz="1200" dirty="0">
                <a:latin typeface="メイリオ" panose="020B0604030504040204" pitchFamily="50" charset="-128"/>
                <a:ea typeface="メイリオ" panose="020B0604030504040204" pitchFamily="50" charset="-128"/>
              </a:rPr>
              <a:t>3</a:t>
            </a:r>
            <a:r>
              <a:rPr kumimoji="1" lang="ja-JP" altLang="en-US" sz="1200" dirty="0">
                <a:latin typeface="メイリオ" panose="020B0604030504040204" pitchFamily="50" charset="-128"/>
                <a:ea typeface="メイリオ" panose="020B0604030504040204" pitchFamily="50" charset="-128"/>
              </a:rPr>
              <a:t>年</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月より高学年から通える施設も用意）</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放課後等デイサービス トレインキッズ</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534-0014</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ロイヤルイースト</a:t>
            </a:r>
            <a:r>
              <a:rPr kumimoji="1" lang="en-US" altLang="ja-JP" sz="900">
                <a:latin typeface="メイリオ" panose="020B0604030504040204" pitchFamily="50" charset="-128"/>
                <a:ea typeface="メイリオ" panose="020B0604030504040204" pitchFamily="50" charset="-128"/>
              </a:rPr>
              <a:t>1</a:t>
            </a:r>
            <a:r>
              <a:rPr kumimoji="1" lang="ja-JP" altLang="en-US" sz="900">
                <a:latin typeface="メイリオ" panose="020B0604030504040204" pitchFamily="50" charset="-128"/>
                <a:ea typeface="メイリオ" panose="020B0604030504040204" pitchFamily="50" charset="-128"/>
              </a:rPr>
              <a:t>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06-6167-7737</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info@train-kids.space</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大阪メトロ谷町線「都島駅」徒歩</a:t>
            </a:r>
            <a:r>
              <a:rPr lang="en-US" altLang="ja-JP" sz="900" b="0" i="0">
                <a:effectLst/>
                <a:latin typeface="メイリオ" panose="020B0604030504040204" pitchFamily="50" charset="-128"/>
                <a:ea typeface="メイリオ" panose="020B0604030504040204" pitchFamily="50" charset="-128"/>
              </a:rPr>
              <a:t>7</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大阪市都島区都島北通</a:t>
            </a:r>
            <a:r>
              <a:rPr lang="en-US" altLang="zh-TW" sz="900" b="0" i="0">
                <a:solidFill>
                  <a:srgbClr val="202124"/>
                </a:solidFill>
                <a:effectLst/>
                <a:latin typeface="メイリオ" panose="020B0604030504040204" pitchFamily="50" charset="-128"/>
                <a:ea typeface="メイリオ" panose="020B0604030504040204" pitchFamily="50" charset="-128"/>
              </a:rPr>
              <a:t>2-1-25</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14:00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507831"/>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城東区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旭区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他のエリアでも都島区に近い場所で有れば送迎可能です。一度ご相談ください。</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17:30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40</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建物, 部屋, テーブル, 大きい が含まれている画像&#10;&#10;自動的に生成された説明">
            <a:extLst>
              <a:ext uri="{FF2B5EF4-FFF2-40B4-BE49-F238E27FC236}">
                <a16:creationId xmlns:a16="http://schemas.microsoft.com/office/drawing/2014/main" id="{04EE5539-960E-40E5-A928-6C7C88ADE9A7}"/>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980244" y="1617558"/>
            <a:ext cx="3463200" cy="2628000"/>
          </a:xfrm>
          <a:prstGeom prst="rect">
            <a:avLst/>
          </a:prstGeom>
        </p:spPr>
      </p:pic>
      <p:pic>
        <p:nvPicPr>
          <p:cNvPr id="25" name="図 24" descr="屋内, テーブル, 椅子, 部屋 が含まれている画像&#10;&#10;自動的に生成された説明">
            <a:extLst>
              <a:ext uri="{FF2B5EF4-FFF2-40B4-BE49-F238E27FC236}">
                <a16:creationId xmlns:a16="http://schemas.microsoft.com/office/drawing/2014/main" id="{A19478AE-8F2B-4F78-9BEA-FDC9AE3EB271}"/>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0124" y="5323680"/>
            <a:ext cx="2455200" cy="1684800"/>
          </a:xfrm>
          <a:prstGeom prst="rect">
            <a:avLst/>
          </a:prstGeom>
        </p:spPr>
      </p:pic>
      <p:pic>
        <p:nvPicPr>
          <p:cNvPr id="34" name="図 33" descr="QR コード&#10;&#10;自動的に生成された説明">
            <a:extLst>
              <a:ext uri="{FF2B5EF4-FFF2-40B4-BE49-F238E27FC236}">
                <a16:creationId xmlns:a16="http://schemas.microsoft.com/office/drawing/2014/main" id="{0867EB76-15B9-41C9-91A5-B09A3250D76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73734" y="619443"/>
            <a:ext cx="864000" cy="864000"/>
          </a:xfrm>
          <a:prstGeom prst="rect">
            <a:avLst/>
          </a:prstGeom>
        </p:spPr>
      </p:pic>
    </p:spTree>
    <p:extLst>
      <p:ext uri="{BB962C8B-B14F-4D97-AF65-F5344CB8AC3E}">
        <p14:creationId xmlns:p14="http://schemas.microsoft.com/office/powerpoint/2010/main" val="1659315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1600" i="0">
                <a:effectLst/>
                <a:latin typeface="メイリオ" panose="020B0604030504040204" pitchFamily="50" charset="-128"/>
                <a:ea typeface="メイリオ" panose="020B0604030504040204" pitchFamily="50" charset="-128"/>
              </a:rPr>
              <a:t>TSUNAGU</a:t>
            </a:r>
            <a:r>
              <a:rPr lang="ja-JP" altLang="en-US" sz="1600" i="0">
                <a:effectLst/>
                <a:latin typeface="メイリオ" panose="020B0604030504040204" pitchFamily="50" charset="-128"/>
                <a:ea typeface="メイリオ" panose="020B0604030504040204" pitchFamily="50" charset="-128"/>
              </a:rPr>
              <a:t>都島</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731243"/>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”重症心身障害児の子どもたちとそのご家族さまを支える力になる”ことを基本的な考えとし、その子の成長可能性を一緒に見つけていくような支援を実施しています。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医療的ケアと機能訓練を中心とした個別支援</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69660"/>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何をしているのかわからない。どのような目的、目標で行っているのかわからない。
説明を受けるも、内容が難しくて理解できない。
</a:t>
            </a:r>
            <a:r>
              <a:rPr kumimoji="1" lang="en-US" altLang="ja-JP" sz="1200">
                <a:latin typeface="メイリオ" panose="020B0604030504040204" pitchFamily="50" charset="-128"/>
                <a:ea typeface="メイリオ" panose="020B0604030504040204" pitchFamily="50" charset="-128"/>
              </a:rPr>
              <a:t>TSUNAGU</a:t>
            </a:r>
            <a:r>
              <a:rPr kumimoji="1" lang="ja-JP" altLang="en-US" sz="1200">
                <a:latin typeface="メイリオ" panose="020B0604030504040204" pitchFamily="50" charset="-128"/>
                <a:ea typeface="メイリオ" panose="020B0604030504040204" pitchFamily="50" charset="-128"/>
              </a:rPr>
              <a:t>都島では、お子様ごとに目標を設定し機能訓練を行なっています。
さらに個別支援計画書とは別に、独自にリハビリ計画書を作成し、保護者様にわかりやすく説明しています。</a:t>
            </a:r>
            <a:endParaRPr kumimoji="1" lang="ja-JP" altLang="en-US" sz="1200" dirty="0">
              <a:latin typeface="メイリオ" panose="020B0604030504040204" pitchFamily="50" charset="-128"/>
              <a:ea typeface="メイリオ" panose="020B0604030504040204" pitchFamily="50" charset="-128"/>
            </a:endParaRP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en-US" altLang="ja-JP" sz="900" i="0">
                <a:effectLst/>
                <a:latin typeface="メイリオ" panose="020B0604030504040204" pitchFamily="50" charset="-128"/>
                <a:ea typeface="メイリオ" panose="020B0604030504040204" pitchFamily="50" charset="-128"/>
              </a:rPr>
              <a:t>TSUNAGU</a:t>
            </a:r>
            <a:r>
              <a:rPr lang="ja-JP" altLang="en-US" sz="900" i="0">
                <a:effectLst/>
                <a:latin typeface="メイリオ" panose="020B0604030504040204" pitchFamily="50" charset="-128"/>
                <a:ea typeface="メイリオ" panose="020B0604030504040204" pitchFamily="50" charset="-128"/>
              </a:rPr>
              <a:t>都島</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534-0021</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ミカミビル</a:t>
            </a:r>
            <a:r>
              <a:rPr kumimoji="1" lang="en-US" altLang="ja-JP" sz="900">
                <a:latin typeface="メイリオ" panose="020B0604030504040204" pitchFamily="50" charset="-128"/>
                <a:ea typeface="メイリオ" panose="020B0604030504040204" pitchFamily="50" charset="-128"/>
              </a:rPr>
              <a:t>1</a:t>
            </a:r>
            <a:r>
              <a:rPr kumimoji="1" lang="ja-JP" altLang="en-US" sz="900">
                <a:latin typeface="メイリオ" panose="020B0604030504040204" pitchFamily="50" charset="-128"/>
                <a:ea typeface="メイリオ" panose="020B0604030504040204" pitchFamily="50" charset="-128"/>
              </a:rPr>
              <a:t>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06-6926-3970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miyakojima@tsunagu-egao.com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地下鉄谷町線</a:t>
            </a:r>
            <a:r>
              <a:rPr lang="en-US" altLang="ja-JP" sz="900" b="0" i="0" dirty="0">
                <a:effectLst/>
                <a:latin typeface="メイリオ" panose="020B0604030504040204" pitchFamily="50" charset="-128"/>
                <a:ea typeface="メイリオ" panose="020B0604030504040204" pitchFamily="50" charset="-128"/>
              </a:rPr>
              <a:t>『</a:t>
            </a:r>
            <a:r>
              <a:rPr lang="ja-JP" altLang="en-US" sz="900" b="0" i="0" dirty="0">
                <a:effectLst/>
                <a:latin typeface="メイリオ" panose="020B0604030504040204" pitchFamily="50" charset="-128"/>
                <a:ea typeface="メイリオ" panose="020B0604030504040204" pitchFamily="50" charset="-128"/>
              </a:rPr>
              <a:t>都島駅</a:t>
            </a:r>
            <a:r>
              <a:rPr lang="en-US" altLang="ja-JP" sz="900" b="0" i="0" dirty="0">
                <a:effectLst/>
                <a:latin typeface="メイリオ" panose="020B0604030504040204" pitchFamily="50" charset="-128"/>
                <a:ea typeface="メイリオ" panose="020B0604030504040204" pitchFamily="50" charset="-128"/>
              </a:rPr>
              <a:t>』1</a:t>
            </a:r>
            <a:r>
              <a:rPr lang="ja-JP" altLang="en-US" sz="900" b="0" i="0" dirty="0">
                <a:effectLst/>
                <a:latin typeface="メイリオ" panose="020B0604030504040204" pitchFamily="50" charset="-128"/>
                <a:ea typeface="メイリオ" panose="020B0604030504040204" pitchFamily="50" charset="-128"/>
              </a:rPr>
              <a:t>番出口より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2</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大阪市都島区都島本通</a:t>
            </a:r>
            <a:r>
              <a:rPr lang="en-US" altLang="zh-TW" sz="900" b="0" i="0">
                <a:solidFill>
                  <a:srgbClr val="202124"/>
                </a:solidFill>
                <a:effectLst/>
                <a:latin typeface="メイリオ" panose="020B0604030504040204" pitchFamily="50" charset="-128"/>
                <a:ea typeface="メイリオ" panose="020B0604030504040204" pitchFamily="50" charset="-128"/>
              </a:rPr>
              <a:t>3-27-9</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11:00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中央区</a:t>
            </a:r>
            <a:r>
              <a:rPr kumimoji="1" lang="en-US" altLang="zh-CN" sz="900" dirty="0">
                <a:latin typeface="メイリオ" panose="020B0604030504040204" pitchFamily="50" charset="-128"/>
                <a:ea typeface="メイリオ" panose="020B0604030504040204" pitchFamily="50" charset="-128"/>
              </a:rPr>
              <a:t>, </a:t>
            </a:r>
          </a:p>
          <a:p>
            <a:r>
              <a:rPr kumimoji="1" lang="zh-CN" altLang="en-US" sz="900" dirty="0">
                <a:latin typeface="メイリオ" panose="020B0604030504040204" pitchFamily="50" charset="-128"/>
                <a:ea typeface="メイリオ" panose="020B0604030504040204" pitchFamily="50" charset="-128"/>
              </a:rPr>
              <a:t>天王寺区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17:45</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0302" y="708715"/>
            <a:ext cx="2650938"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重症心身障害児限定</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hidden="1">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知的</a:t>
            </a: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41</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101" name="画像1">
            <a:extLst>
              <a:ext uri="{FF2B5EF4-FFF2-40B4-BE49-F238E27FC236}">
                <a16:creationId xmlns:a16="http://schemas.microsoft.com/office/drawing/2014/main" id="{BBADDA8A-4E47-4273-A290-7FC3A70ACC9A}"/>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2915137" y="1621675"/>
            <a:ext cx="3463200" cy="2628000"/>
          </a:xfrm>
          <a:prstGeom prst="rect">
            <a:avLst/>
          </a:prstGeom>
          <a:ln w="127000" cap="rnd">
            <a:solidFill>
              <a:srgbClr val="FFFFFF"/>
            </a:solidFill>
          </a:ln>
          <a:effectLst/>
        </p:spPr>
      </p:pic>
      <p:pic>
        <p:nvPicPr>
          <p:cNvPr id="115" name="画像2">
            <a:extLst>
              <a:ext uri="{FF2B5EF4-FFF2-40B4-BE49-F238E27FC236}">
                <a16:creationId xmlns:a16="http://schemas.microsoft.com/office/drawing/2014/main" id="{8091CD4A-CC66-48FD-806D-55CFF1EC738F}"/>
              </a:ext>
            </a:extLst>
          </p:cNvPr>
          <p:cNvPicPr>
            <a:picLocks/>
          </p:cNvPicPr>
          <p:nvPr/>
        </p:nvPicPr>
        <p:blipFill>
          <a:blip r:embed="rId13">
            <a:extLst>
              <a:ext uri="{28A0092B-C50C-407E-A947-70E740481C1C}">
                <a14:useLocalDpi xmlns:a14="http://schemas.microsoft.com/office/drawing/2010/main" val="0"/>
              </a:ext>
            </a:extLst>
          </a:blip>
          <a:srcRect/>
          <a:stretch/>
        </p:blipFill>
        <p:spPr>
          <a:xfrm>
            <a:off x="437909" y="5321676"/>
            <a:ext cx="2455200" cy="1685264"/>
          </a:xfrm>
          <a:prstGeom prst="rect">
            <a:avLst/>
          </a:prstGeom>
        </p:spPr>
      </p:pic>
      <p:pic>
        <p:nvPicPr>
          <p:cNvPr id="118" name="図 117" descr="QR コード&#10;&#10;自動的に生成された説明">
            <a:extLst>
              <a:ext uri="{FF2B5EF4-FFF2-40B4-BE49-F238E27FC236}">
                <a16:creationId xmlns:a16="http://schemas.microsoft.com/office/drawing/2014/main" id="{4A894F91-3AF8-40D4-B8F4-AFBEB100EC7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7144" y="611928"/>
            <a:ext cx="864000" cy="864000"/>
          </a:xfrm>
          <a:prstGeom prst="rect">
            <a:avLst/>
          </a:prstGeom>
        </p:spPr>
      </p:pic>
    </p:spTree>
    <p:extLst>
      <p:ext uri="{BB962C8B-B14F-4D97-AF65-F5344CB8AC3E}">
        <p14:creationId xmlns:p14="http://schemas.microsoft.com/office/powerpoint/2010/main" val="2986714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ハチドリ　ノーサイド都島</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私たちは「からだに重い障がいがある」「医療的ケアが必要」「病気のために制限がある」などの理由で外出が困難な子どもが、“あそび”や“まなび”などたくさんの経験をすることで生活の幅が広がり、地域社会へとつながっていくことを目指しています。まずはお気軽にお問い合わせください。
</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いっぱいあそび、いっぱい挑戦しよう</a:t>
            </a:r>
            <a:r>
              <a:rPr lang="en-US" altLang="ja-JP" sz="1600" i="0">
                <a:effectLst/>
                <a:latin typeface="メイリオ" panose="020B0604030504040204" pitchFamily="50" charset="-128"/>
                <a:ea typeface="メイリオ" panose="020B0604030504040204" pitchFamily="50" charset="-128"/>
              </a:rPr>
              <a:t>!!</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54326"/>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小児医療や福祉・教育機関で経験を積んだ看護師や保育士などが在籍し、子ども一人ひとりに合わせたきめ細かい支援を行っています。音楽あそびや感覚あそび、絵本の読み聞かせなどの日々の活動の他、運動会やクリスマス会など季節の行事はご家族と一緒に楽しい時間を過ごしています。また、子どもの発達についてご家族と共に考えながら必要に応じてきょうだい支援を含めた家族支援も行い、地域社会への移行支援を進め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ハチドリ　ノーサイド都島</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534-0021</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ヴィクトリーハウス盛都</a:t>
            </a:r>
            <a:r>
              <a:rPr kumimoji="1" lang="en-US" altLang="ja-JP" sz="900">
                <a:latin typeface="メイリオ" panose="020B0604030504040204" pitchFamily="50" charset="-128"/>
                <a:ea typeface="メイリオ" panose="020B0604030504040204" pitchFamily="50" charset="-128"/>
              </a:rPr>
              <a:t>1</a:t>
            </a:r>
            <a:r>
              <a:rPr kumimoji="1" lang="ja-JP" altLang="en-US" sz="900">
                <a:latin typeface="メイリオ" panose="020B0604030504040204" pitchFamily="50" charset="-128"/>
                <a:ea typeface="メイリオ" panose="020B0604030504040204" pitchFamily="50" charset="-128"/>
              </a:rPr>
              <a:t>・</a:t>
            </a:r>
            <a:r>
              <a:rPr kumimoji="1" lang="en-US" altLang="ja-JP" sz="900">
                <a:latin typeface="メイリオ" panose="020B0604030504040204" pitchFamily="50" charset="-128"/>
                <a:ea typeface="メイリオ" panose="020B0604030504040204" pitchFamily="50" charset="-128"/>
              </a:rPr>
              <a:t>2</a:t>
            </a:r>
            <a:r>
              <a:rPr kumimoji="1" lang="ja-JP" altLang="en-US" sz="900">
                <a:latin typeface="メイリオ" panose="020B0604030504040204" pitchFamily="50" charset="-128"/>
                <a:ea typeface="メイリオ" panose="020B0604030504040204" pitchFamily="50" charset="-128"/>
              </a:rPr>
              <a:t>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06-6928-8500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hachidori@no-side-kaigo.com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大阪環状線「桜ノ宮駅」東口より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8</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大阪市都島区都島本通</a:t>
            </a:r>
            <a:r>
              <a:rPr lang="en-US" altLang="zh-TW" sz="900" b="0" i="0">
                <a:solidFill>
                  <a:srgbClr val="202124"/>
                </a:solidFill>
                <a:effectLst/>
                <a:latin typeface="メイリオ" panose="020B0604030504040204" pitchFamily="50" charset="-128"/>
                <a:ea typeface="メイリオ" panose="020B0604030504040204" pitchFamily="50" charset="-128"/>
              </a:rPr>
              <a:t>2</a:t>
            </a:r>
            <a:r>
              <a:rPr lang="zh-TW" altLang="en-US" sz="900" b="0" i="0">
                <a:solidFill>
                  <a:srgbClr val="202124"/>
                </a:solidFill>
                <a:effectLst/>
                <a:latin typeface="メイリオ" panose="020B0604030504040204" pitchFamily="50" charset="-128"/>
                <a:ea typeface="メイリオ" panose="020B0604030504040204" pitchFamily="50" charset="-128"/>
              </a:rPr>
              <a:t>丁目</a:t>
            </a:r>
            <a:r>
              <a:rPr lang="en-US" altLang="zh-TW" sz="900" b="0" i="0">
                <a:solidFill>
                  <a:srgbClr val="202124"/>
                </a:solidFill>
                <a:effectLst/>
                <a:latin typeface="メイリオ" panose="020B0604030504040204" pitchFamily="50" charset="-128"/>
                <a:ea typeface="メイリオ" panose="020B0604030504040204" pitchFamily="50" charset="-128"/>
              </a:rPr>
              <a:t>2</a:t>
            </a:r>
            <a:r>
              <a:rPr lang="zh-TW" altLang="en-US" sz="900" b="0" i="0">
                <a:solidFill>
                  <a:srgbClr val="202124"/>
                </a:solidFill>
                <a:effectLst/>
                <a:latin typeface="メイリオ" panose="020B0604030504040204" pitchFamily="50" charset="-128"/>
                <a:ea typeface="メイリオ" panose="020B0604030504040204" pitchFamily="50" charset="-128"/>
              </a:rPr>
              <a:t>－</a:t>
            </a:r>
            <a:r>
              <a:rPr lang="en-US" altLang="zh-TW" sz="900" b="0" i="0">
                <a:solidFill>
                  <a:srgbClr val="202124"/>
                </a:solidFill>
                <a:effectLst/>
                <a:latin typeface="メイリオ" panose="020B0604030504040204" pitchFamily="50" charset="-128"/>
                <a:ea typeface="メイリオ" panose="020B0604030504040204" pitchFamily="50" charset="-128"/>
              </a:rPr>
              <a:t>10</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地下鉄谷町線「都島駅」</a:t>
            </a:r>
            <a:r>
              <a:rPr lang="en-US" altLang="ja-JP" sz="900" b="0" i="0" dirty="0">
                <a:effectLst/>
                <a:latin typeface="メイリオ" panose="020B0604030504040204" pitchFamily="50" charset="-128"/>
                <a:ea typeface="メイリオ" panose="020B0604030504040204" pitchFamily="50" charset="-128"/>
              </a:rPr>
              <a:t>2</a:t>
            </a:r>
            <a:r>
              <a:rPr lang="ja-JP" altLang="en-US" sz="900" b="0" i="0" dirty="0">
                <a:effectLst/>
                <a:latin typeface="メイリオ" panose="020B0604030504040204" pitchFamily="50" charset="-128"/>
                <a:ea typeface="メイリオ" panose="020B0604030504040204" pitchFamily="50" charset="-128"/>
              </a:rPr>
              <a:t>番出口より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4</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42</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89" name="画像1">
            <a:extLst>
              <a:ext uri="{FF2B5EF4-FFF2-40B4-BE49-F238E27FC236}">
                <a16:creationId xmlns:a16="http://schemas.microsoft.com/office/drawing/2014/main" id="{F688CD80-16AD-4591-9FF2-4154C69C4EF4}"/>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2891310" y="1618860"/>
            <a:ext cx="3463200" cy="2628000"/>
          </a:xfrm>
          <a:prstGeom prst="rect">
            <a:avLst/>
          </a:prstGeom>
          <a:ln w="127000" cap="rnd">
            <a:solidFill>
              <a:srgbClr val="FFFFFF"/>
            </a:solidFill>
          </a:ln>
          <a:effectLst/>
        </p:spPr>
      </p:pic>
      <p:pic>
        <p:nvPicPr>
          <p:cNvPr id="90" name="画像2">
            <a:extLst>
              <a:ext uri="{FF2B5EF4-FFF2-40B4-BE49-F238E27FC236}">
                <a16:creationId xmlns:a16="http://schemas.microsoft.com/office/drawing/2014/main" id="{F3312055-1E8C-4A63-B217-6769D1E38BDB}"/>
              </a:ext>
            </a:extLst>
          </p:cNvPr>
          <p:cNvPicPr>
            <a:picLocks noChangeAspect="1"/>
          </p:cNvPicPr>
          <p:nvPr/>
        </p:nvPicPr>
        <p:blipFill rotWithShape="1">
          <a:blip r:embed="rId13">
            <a:extLst>
              <a:ext uri="{28A0092B-C50C-407E-A947-70E740481C1C}">
                <a14:useLocalDpi xmlns:a14="http://schemas.microsoft.com/office/drawing/2010/main" val="0"/>
              </a:ext>
            </a:extLst>
          </a:blip>
          <a:srcRect t="6529" b="24777"/>
          <a:stretch/>
        </p:blipFill>
        <p:spPr>
          <a:xfrm>
            <a:off x="459134" y="5315922"/>
            <a:ext cx="2455200" cy="1670004"/>
          </a:xfrm>
          <a:prstGeom prst="rect">
            <a:avLst/>
          </a:prstGeom>
        </p:spPr>
      </p:pic>
      <p:pic>
        <p:nvPicPr>
          <p:cNvPr id="92" name="ＱRコード">
            <a:extLst>
              <a:ext uri="{FF2B5EF4-FFF2-40B4-BE49-F238E27FC236}">
                <a16:creationId xmlns:a16="http://schemas.microsoft.com/office/drawing/2014/main" id="{885D59B7-6951-4740-BDFE-F28DB9050D4C}"/>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499000" y="619443"/>
            <a:ext cx="864000" cy="864000"/>
          </a:xfrm>
          <a:prstGeom prst="rect">
            <a:avLst/>
          </a:prstGeom>
        </p:spPr>
      </p:pic>
    </p:spTree>
    <p:extLst>
      <p:ext uri="{BB962C8B-B14F-4D97-AF65-F5344CB8AC3E}">
        <p14:creationId xmlns:p14="http://schemas.microsoft.com/office/powerpoint/2010/main" val="2241408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fontScale="85000" lnSpcReduction="10000"/>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社会福祉法人都島友の会　こども発達サポートステーションそれいゆ</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523494"/>
          </a:xfrm>
          <a:prstGeom prst="rect">
            <a:avLst/>
          </a:prstGeom>
          <a:noFill/>
        </p:spPr>
        <p:txBody>
          <a:bodyPr wrap="square" rtlCol="0">
            <a:spAutoFit/>
          </a:bodyPr>
          <a:lstStyle/>
          <a:p>
            <a:pPr>
              <a:lnSpc>
                <a:spcPct val="200000"/>
              </a:lnSpc>
            </a:pP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歳児から</a:t>
            </a:r>
            <a:r>
              <a:rPr kumimoji="1" lang="en-US" altLang="ja-JP" sz="1200" dirty="0">
                <a:latin typeface="メイリオ" panose="020B0604030504040204" pitchFamily="50" charset="-128"/>
                <a:ea typeface="メイリオ" panose="020B0604030504040204" pitchFamily="50" charset="-128"/>
              </a:rPr>
              <a:t>5</a:t>
            </a:r>
            <a:r>
              <a:rPr kumimoji="1" lang="ja-JP" altLang="en-US" sz="1200" dirty="0">
                <a:latin typeface="メイリオ" panose="020B0604030504040204" pitchFamily="50" charset="-128"/>
                <a:ea typeface="メイリオ" panose="020B0604030504040204" pitchFamily="50" charset="-128"/>
              </a:rPr>
              <a:t>歳児までの幼児が療育を受ける場です。単独通園を基本に親子通園や勉強会を実施しています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発達、子育て、地域生活を支援します</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54326"/>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当施設は昭和</a:t>
            </a:r>
            <a:r>
              <a:rPr kumimoji="1" lang="en-US" altLang="ja-JP" sz="1200" dirty="0">
                <a:latin typeface="メイリオ" panose="020B0604030504040204" pitchFamily="50" charset="-128"/>
                <a:ea typeface="メイリオ" panose="020B0604030504040204" pitchFamily="50" charset="-128"/>
              </a:rPr>
              <a:t>51</a:t>
            </a:r>
            <a:r>
              <a:rPr kumimoji="1" lang="ja-JP" altLang="en-US" sz="1200" dirty="0">
                <a:latin typeface="メイリオ" panose="020B0604030504040204" pitchFamily="50" charset="-128"/>
                <a:ea typeface="メイリオ" panose="020B0604030504040204" pitchFamily="50" charset="-128"/>
              </a:rPr>
              <a:t>年に設立し、就学前の幼児の通園施設として大阪市から委託を受け今日にいたっています。生活と遊びを通じ幼児期に必要な経験をする中でコミュニケーションの力をつけていきます。お子様</a:t>
            </a:r>
            <a:r>
              <a:rPr kumimoji="1" lang="en-US" altLang="ja-JP" sz="1200" dirty="0">
                <a:latin typeface="メイリオ" panose="020B0604030504040204" pitchFamily="50" charset="-128"/>
                <a:ea typeface="メイリオ" panose="020B0604030504040204" pitchFamily="50" charset="-128"/>
              </a:rPr>
              <a:t>4</a:t>
            </a:r>
            <a:r>
              <a:rPr kumimoji="1" lang="ja-JP" altLang="en-US" sz="1200" dirty="0">
                <a:latin typeface="メイリオ" panose="020B0604030504040204" pitchFamily="50" charset="-128"/>
                <a:ea typeface="メイリオ" panose="020B0604030504040204" pitchFamily="50" charset="-128"/>
              </a:rPr>
              <a:t>人に対し</a:t>
            </a:r>
            <a:r>
              <a:rPr kumimoji="1" lang="en-US" altLang="ja-JP" sz="1200" dirty="0">
                <a:latin typeface="メイリオ" panose="020B0604030504040204" pitchFamily="50" charset="-128"/>
                <a:ea typeface="メイリオ" panose="020B0604030504040204" pitchFamily="50" charset="-128"/>
              </a:rPr>
              <a:t>1</a:t>
            </a:r>
            <a:r>
              <a:rPr kumimoji="1" lang="ja-JP" altLang="en-US" sz="1200" dirty="0">
                <a:latin typeface="メイリオ" panose="020B0604030504040204" pitchFamily="50" charset="-128"/>
                <a:ea typeface="メイリオ" panose="020B0604030504040204" pitchFamily="50" charset="-128"/>
              </a:rPr>
              <a:t>以上の職員配置で、きめ細やかな療育を行っています。</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また保護者と連携してお子様の育ちを支援すると共に保護者の相談を気軽に受けることができる体制を整えています。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3693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社会福祉法人都島友の会　こども発達サポートステーションそれいゆ</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534-0021</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06-6925-5510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mtk06@skyblue.ocn.ne.jp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大阪メトロ「都島」</a:t>
            </a:r>
            <a:r>
              <a:rPr lang="en-US" altLang="ja-JP" sz="900" b="0" i="0">
                <a:effectLst/>
                <a:latin typeface="メイリオ" panose="020B0604030504040204" pitchFamily="50" charset="-128"/>
                <a:ea typeface="メイリオ" panose="020B0604030504040204" pitchFamily="50" charset="-128"/>
              </a:rPr>
              <a:t>1</a:t>
            </a:r>
            <a:r>
              <a:rPr lang="ja-JP" altLang="en-US" sz="900" b="0" i="0">
                <a:effectLst/>
                <a:latin typeface="メイリオ" panose="020B0604030504040204" pitchFamily="50" charset="-128"/>
                <a:ea typeface="メイリオ" panose="020B0604030504040204" pitchFamily="50" charset="-128"/>
              </a:rPr>
              <a:t>号出口より徒歩</a:t>
            </a:r>
            <a:r>
              <a:rPr lang="en-US" altLang="ja-JP" sz="900" b="0" i="0">
                <a:effectLst/>
                <a:latin typeface="メイリオ" panose="020B0604030504040204" pitchFamily="50" charset="-128"/>
                <a:ea typeface="メイリオ" panose="020B0604030504040204" pitchFamily="50" charset="-128"/>
              </a:rPr>
              <a:t>10</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dirty="0">
                <a:solidFill>
                  <a:srgbClr val="202124"/>
                </a:solidFill>
                <a:effectLst/>
                <a:latin typeface="メイリオ" panose="020B0604030504040204" pitchFamily="50" charset="-128"/>
                <a:ea typeface="メイリオ" panose="020B0604030504040204" pitchFamily="50" charset="-128"/>
              </a:rPr>
              <a:t>大阪市都島区都島本通</a:t>
            </a:r>
            <a:r>
              <a:rPr lang="en-US" altLang="zh-TW" sz="900" b="0" i="0" dirty="0">
                <a:solidFill>
                  <a:srgbClr val="202124"/>
                </a:solidFill>
                <a:effectLst/>
                <a:latin typeface="メイリオ" panose="020B0604030504040204" pitchFamily="50" charset="-128"/>
                <a:ea typeface="メイリオ" panose="020B0604030504040204" pitchFamily="50" charset="-128"/>
              </a:rPr>
              <a:t>4</a:t>
            </a:r>
            <a:r>
              <a:rPr lang="zh-TW" altLang="en-US" sz="900" b="0" i="0" dirty="0">
                <a:solidFill>
                  <a:srgbClr val="202124"/>
                </a:solidFill>
                <a:effectLst/>
                <a:latin typeface="メイリオ" panose="020B0604030504040204" pitchFamily="50" charset="-128"/>
                <a:ea typeface="メイリオ" panose="020B0604030504040204" pitchFamily="50" charset="-128"/>
              </a:rPr>
              <a:t>丁目</a:t>
            </a:r>
            <a:r>
              <a:rPr lang="en-US" altLang="zh-TW" sz="900" b="0" i="0" dirty="0">
                <a:solidFill>
                  <a:srgbClr val="202124"/>
                </a:solidFill>
                <a:effectLst/>
                <a:latin typeface="メイリオ" panose="020B0604030504040204" pitchFamily="50" charset="-128"/>
                <a:ea typeface="メイリオ" panose="020B0604030504040204" pitchFamily="50" charset="-128"/>
              </a:rPr>
              <a:t>10-10</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城東区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旭区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北区</a:t>
            </a:r>
            <a:r>
              <a:rPr kumimoji="1" lang="en-US" altLang="ja-JP" sz="900" dirty="0">
                <a:latin typeface="メイリオ" panose="020B0604030504040204" pitchFamily="50" charset="-128"/>
                <a:ea typeface="メイリオ" panose="020B0604030504040204" pitchFamily="50" charset="-128"/>
              </a:rPr>
              <a:t>, </a:t>
            </a:r>
          </a:p>
          <a:p>
            <a:r>
              <a:rPr kumimoji="1" lang="ja-JP" altLang="en-US" sz="900" dirty="0">
                <a:latin typeface="メイリオ" panose="020B0604030504040204" pitchFamily="50" charset="-128"/>
                <a:ea typeface="メイリオ" panose="020B0604030504040204" pitchFamily="50" charset="-128"/>
              </a:rPr>
              <a:t>鶴見区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送迎可能な範囲</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14:30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環状線「桜ノ宮」北口より徒歩</a:t>
            </a:r>
            <a:r>
              <a:rPr lang="en-US" altLang="ja-JP" sz="900" b="0" i="0">
                <a:effectLst/>
                <a:latin typeface="メイリオ" panose="020B0604030504040204" pitchFamily="50" charset="-128"/>
                <a:ea typeface="メイリオ" panose="020B0604030504040204" pitchFamily="50" charset="-128"/>
              </a:rPr>
              <a:t>15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保育支援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hidden="1">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知的</a:t>
            </a: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43</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94" name="画像1">
            <a:extLst>
              <a:ext uri="{FF2B5EF4-FFF2-40B4-BE49-F238E27FC236}">
                <a16:creationId xmlns:a16="http://schemas.microsoft.com/office/drawing/2014/main" id="{55BAC4A2-7122-4B1F-9E21-2C04935AF9F6}"/>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2943447" y="1622696"/>
            <a:ext cx="3463200" cy="2628000"/>
          </a:xfrm>
          <a:prstGeom prst="rect">
            <a:avLst/>
          </a:prstGeom>
          <a:ln w="127000" cap="rnd">
            <a:solidFill>
              <a:srgbClr val="FFFFFF"/>
            </a:solidFill>
          </a:ln>
          <a:effectLst/>
        </p:spPr>
      </p:pic>
      <p:pic>
        <p:nvPicPr>
          <p:cNvPr id="95" name="画像2">
            <a:extLst>
              <a:ext uri="{FF2B5EF4-FFF2-40B4-BE49-F238E27FC236}">
                <a16:creationId xmlns:a16="http://schemas.microsoft.com/office/drawing/2014/main" id="{A13B6E51-3F77-476A-BBC1-18EABC219151}"/>
              </a:ext>
            </a:extLst>
          </p:cNvPr>
          <p:cNvPicPr>
            <a:picLocks/>
          </p:cNvPicPr>
          <p:nvPr/>
        </p:nvPicPr>
        <p:blipFill>
          <a:blip r:embed="rId13">
            <a:extLst>
              <a:ext uri="{28A0092B-C50C-407E-A947-70E740481C1C}">
                <a14:useLocalDpi xmlns:a14="http://schemas.microsoft.com/office/drawing/2010/main" val="0"/>
              </a:ext>
            </a:extLst>
          </a:blip>
          <a:srcRect/>
          <a:stretch/>
        </p:blipFill>
        <p:spPr>
          <a:xfrm>
            <a:off x="437909" y="5294105"/>
            <a:ext cx="2455200" cy="1684800"/>
          </a:xfrm>
          <a:prstGeom prst="rect">
            <a:avLst/>
          </a:prstGeom>
        </p:spPr>
      </p:pic>
      <p:pic>
        <p:nvPicPr>
          <p:cNvPr id="101" name="ＱRコード">
            <a:extLst>
              <a:ext uri="{FF2B5EF4-FFF2-40B4-BE49-F238E27FC236}">
                <a16:creationId xmlns:a16="http://schemas.microsoft.com/office/drawing/2014/main" id="{46EDD405-BAC7-4DC5-9B5D-556C538EDE78}"/>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24951" y="613078"/>
            <a:ext cx="864000" cy="864000"/>
          </a:xfrm>
          <a:prstGeom prst="rect">
            <a:avLst/>
          </a:prstGeom>
        </p:spPr>
      </p:pic>
    </p:spTree>
    <p:extLst>
      <p:ext uri="{BB962C8B-B14F-4D97-AF65-F5344CB8AC3E}">
        <p14:creationId xmlns:p14="http://schemas.microsoft.com/office/powerpoint/2010/main" val="1866819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進路支援センター</a:t>
            </a:r>
            <a:r>
              <a:rPr lang="en-US" altLang="ja-JP" sz="1600" i="0">
                <a:effectLst/>
                <a:latin typeface="メイリオ" panose="020B0604030504040204" pitchFamily="50" charset="-128"/>
                <a:ea typeface="メイリオ" panose="020B0604030504040204" pitchFamily="50" charset="-128"/>
              </a:rPr>
              <a:t>REN</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85241"/>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中学・高校生を対象に、隣接しているワークセンター</a:t>
            </a:r>
            <a:r>
              <a:rPr kumimoji="1" lang="en-US" altLang="ja-JP" sz="1200" dirty="0">
                <a:latin typeface="メイリオ" panose="020B0604030504040204" pitchFamily="50" charset="-128"/>
                <a:ea typeface="メイリオ" panose="020B0604030504040204" pitchFamily="50" charset="-128"/>
              </a:rPr>
              <a:t>JIN</a:t>
            </a:r>
            <a:r>
              <a:rPr kumimoji="1" lang="ja-JP" altLang="en-US" sz="1200" dirty="0">
                <a:latin typeface="メイリオ" panose="020B0604030504040204" pitchFamily="50" charset="-128"/>
                <a:ea typeface="メイリオ" panose="020B0604030504040204" pitchFamily="50" charset="-128"/>
              </a:rPr>
              <a:t>と連携を図りながら、卒業後に向けた自立支援を行っています。また、保護者向けにも勉強会や事業所の情報提供も行っています。定員はまだ空きがあるので、気軽に見学や体験にお越し下さい。</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大人になるための自立を支援します！</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54326"/>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主な活動内容
・作業実習・カフェ体験・各スキルアップ支援
　コミュニケーションスキル（</a:t>
            </a:r>
            <a:r>
              <a:rPr kumimoji="1" lang="en-US" altLang="ja-JP" sz="1200" dirty="0">
                <a:latin typeface="メイリオ" panose="020B0604030504040204" pitchFamily="50" charset="-128"/>
                <a:ea typeface="メイリオ" panose="020B0604030504040204" pitchFamily="50" charset="-128"/>
              </a:rPr>
              <a:t>SST</a:t>
            </a:r>
            <a:r>
              <a:rPr kumimoji="1" lang="ja-JP" altLang="en-US" sz="1200" dirty="0">
                <a:latin typeface="メイリオ" panose="020B0604030504040204" pitchFamily="50" charset="-128"/>
                <a:ea typeface="メイリオ" panose="020B0604030504040204" pitchFamily="50" charset="-128"/>
              </a:rPr>
              <a:t>）
　社会生活スキル</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身だしなみ、メイク、調理、　</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　スケジュール管理、公共機関の利用）
　余暇スキル</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音楽、ダンス、お菓子作り）
・自力通所練習
</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送迎に関しては、自力通所ができるように練習は行いますが、慢性的な送迎は行っておりません。</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進路支援センター</a:t>
            </a:r>
            <a:r>
              <a:rPr lang="en-US" altLang="ja-JP" sz="900" i="0">
                <a:effectLst/>
                <a:latin typeface="メイリオ" panose="020B0604030504040204" pitchFamily="50" charset="-128"/>
                <a:ea typeface="メイリオ" panose="020B0604030504040204" pitchFamily="50" charset="-128"/>
              </a:rPr>
              <a:t>REN</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534-0021</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鳥山ビル</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06-6180-5220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sinseikai111@gmail.com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大阪メトロ谷町線「都島」１番出口</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徒歩２分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大阪市都島区都島本通</a:t>
            </a:r>
            <a:r>
              <a:rPr lang="en-US" altLang="zh-TW" sz="900" b="0" i="0">
                <a:solidFill>
                  <a:srgbClr val="202124"/>
                </a:solidFill>
                <a:effectLst/>
                <a:latin typeface="メイリオ" panose="020B0604030504040204" pitchFamily="50" charset="-128"/>
                <a:ea typeface="メイリオ" panose="020B0604030504040204" pitchFamily="50" charset="-128"/>
              </a:rPr>
              <a:t>3-16-5</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15:00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19:00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dirty="0"/>
              <a:t>火</a:t>
            </a:r>
            <a:r>
              <a:rPr kumimoji="1" lang="en-US" altLang="ja-JP" sz="900" dirty="0"/>
              <a:t>, </a:t>
            </a:r>
            <a:r>
              <a:rPr kumimoji="1" lang="ja-JP" altLang="en-US" sz="900" dirty="0"/>
              <a:t>水</a:t>
            </a:r>
            <a:r>
              <a:rPr kumimoji="1" lang="en-US" altLang="ja-JP" sz="900" dirty="0"/>
              <a:t>, </a:t>
            </a:r>
            <a:r>
              <a:rPr kumimoji="1" lang="ja-JP" altLang="en-US" sz="900" dirty="0"/>
              <a:t>木</a:t>
            </a:r>
            <a:r>
              <a:rPr kumimoji="1" lang="en-US" altLang="ja-JP" sz="900" dirty="0"/>
              <a:t>, </a:t>
            </a:r>
            <a:r>
              <a:rPr kumimoji="1" lang="ja-JP" altLang="en-US" sz="900" dirty="0"/>
              <a:t>金</a:t>
            </a:r>
            <a:r>
              <a:rPr kumimoji="1" lang="en-US" altLang="ja-JP" sz="900" dirty="0"/>
              <a:t>, </a:t>
            </a:r>
            <a:r>
              <a:rPr kumimoji="1" lang="ja-JP" altLang="en-US" sz="900" dirty="0"/>
              <a:t>土</a:t>
            </a:r>
            <a:r>
              <a:rPr kumimoji="1" lang="en-US" altLang="ja-JP" sz="900" dirty="0"/>
              <a:t>, </a:t>
            </a:r>
            <a:r>
              <a:rPr kumimoji="1" lang="ja-JP" altLang="en-US" sz="900" dirty="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44</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89" name="画像1">
            <a:extLst>
              <a:ext uri="{FF2B5EF4-FFF2-40B4-BE49-F238E27FC236}">
                <a16:creationId xmlns:a16="http://schemas.microsoft.com/office/drawing/2014/main" id="{4B73A5FD-6F3D-40F5-85DD-62E630313754}"/>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2943447" y="1628320"/>
            <a:ext cx="3463200" cy="2628000"/>
          </a:xfrm>
          <a:prstGeom prst="rect">
            <a:avLst/>
          </a:prstGeom>
          <a:ln w="127000" cap="rnd">
            <a:solidFill>
              <a:srgbClr val="FFFFFF"/>
            </a:solidFill>
          </a:ln>
          <a:effectLst/>
        </p:spPr>
      </p:pic>
      <p:pic>
        <p:nvPicPr>
          <p:cNvPr id="90" name="画像2">
            <a:extLst>
              <a:ext uri="{FF2B5EF4-FFF2-40B4-BE49-F238E27FC236}">
                <a16:creationId xmlns:a16="http://schemas.microsoft.com/office/drawing/2014/main" id="{E579D714-B1D7-477B-A024-06D4E1F766C8}"/>
              </a:ext>
            </a:extLst>
          </p:cNvPr>
          <p:cNvPicPr>
            <a:picLocks/>
          </p:cNvPicPr>
          <p:nvPr/>
        </p:nvPicPr>
        <p:blipFill rotWithShape="1">
          <a:blip r:embed="rId13">
            <a:extLst>
              <a:ext uri="{28A0092B-C50C-407E-A947-70E740481C1C}">
                <a14:useLocalDpi xmlns:a14="http://schemas.microsoft.com/office/drawing/2010/main" val="0"/>
              </a:ext>
            </a:extLst>
          </a:blip>
          <a:srcRect t="14882" b="29794"/>
          <a:stretch/>
        </p:blipFill>
        <p:spPr>
          <a:xfrm>
            <a:off x="431605" y="5325789"/>
            <a:ext cx="2455200" cy="1684800"/>
          </a:xfrm>
          <a:prstGeom prst="rect">
            <a:avLst/>
          </a:prstGeom>
        </p:spPr>
      </p:pic>
      <p:pic>
        <p:nvPicPr>
          <p:cNvPr id="92" name="ＱRコード">
            <a:extLst>
              <a:ext uri="{FF2B5EF4-FFF2-40B4-BE49-F238E27FC236}">
                <a16:creationId xmlns:a16="http://schemas.microsoft.com/office/drawing/2014/main" id="{79601EC1-50C2-4C00-92CA-0A9440A224A7}"/>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544192" y="625255"/>
            <a:ext cx="864000" cy="864000"/>
          </a:xfrm>
          <a:prstGeom prst="rect">
            <a:avLst/>
          </a:prstGeom>
        </p:spPr>
      </p:pic>
    </p:spTree>
    <p:extLst>
      <p:ext uri="{BB962C8B-B14F-4D97-AF65-F5344CB8AC3E}">
        <p14:creationId xmlns:p14="http://schemas.microsoft.com/office/powerpoint/2010/main" val="504288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都島児童デイサービス</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１，対象
　児発：就学前の幼児
放デイ：⇒小学校（中学校）に通う発達に心配のあるお子さまや障がいのあるお子さま
</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療育手帳の有無を問いません。
２、ご利用までの流れ
　お気軽にお電話ください。見学日などのご相談をさせて頂きます。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少人数で子どもの発達に合わせた支援</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454244"/>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児発：個々に合わせたいろいろな、あそびを経験し大人と共有することで、コミュニケーションの基礎を築きます。
放デイ：学習支援、中学生余暇、グループ療育サン（同じ課題を持つ少人数のグループ療育）</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都島児童デイサービス</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534-0021</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06-6924-9991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qqzr6vz9k@sweet.ocn.ne.jp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大阪メトロ谷町線「都島駅」徒歩</a:t>
            </a:r>
            <a:r>
              <a:rPr lang="en-US" altLang="ja-JP" sz="900" b="0" i="0">
                <a:effectLst/>
                <a:latin typeface="メイリオ" panose="020B0604030504040204" pitchFamily="50" charset="-128"/>
                <a:ea typeface="メイリオ" panose="020B0604030504040204" pitchFamily="50" charset="-128"/>
              </a:rPr>
              <a:t>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大阪市都島区都島本通</a:t>
            </a:r>
            <a:r>
              <a:rPr lang="en-US" altLang="zh-TW" sz="900" b="0" i="0">
                <a:solidFill>
                  <a:srgbClr val="202124"/>
                </a:solidFill>
                <a:effectLst/>
                <a:latin typeface="メイリオ" panose="020B0604030504040204" pitchFamily="50" charset="-128"/>
                <a:ea typeface="メイリオ" panose="020B0604030504040204" pitchFamily="50" charset="-128"/>
              </a:rPr>
              <a:t>3-25-7-11</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dirty="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都島区</a:t>
            </a:r>
            <a:r>
              <a:rPr kumimoji="1" lang="en-US" altLang="ja-JP" sz="900">
                <a:latin typeface="メイリオ" panose="020B0604030504040204" pitchFamily="50" charset="-128"/>
                <a:ea typeface="メイリオ" panose="020B0604030504040204" pitchFamily="50" charset="-128"/>
              </a:rPr>
              <a:t>, </a:t>
            </a:r>
            <a:r>
              <a:rPr kumimoji="1" lang="ja-JP" altLang="en-US" sz="900">
                <a:latin typeface="メイリオ" panose="020B0604030504040204" pitchFamily="50" charset="-128"/>
                <a:ea typeface="メイリオ" panose="020B0604030504040204" pitchFamily="50" charset="-128"/>
              </a:rPr>
              <a:t>北区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大阪環状線「桜ノ宮駅」徒歩</a:t>
            </a:r>
            <a:r>
              <a:rPr lang="en-US" altLang="ja-JP" sz="900" b="0" i="0">
                <a:effectLst/>
                <a:latin typeface="メイリオ" panose="020B0604030504040204" pitchFamily="50" charset="-128"/>
                <a:ea typeface="メイリオ" panose="020B0604030504040204" pitchFamily="50" charset="-128"/>
              </a:rPr>
              <a:t>10</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45</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94" name="画像1">
            <a:extLst>
              <a:ext uri="{FF2B5EF4-FFF2-40B4-BE49-F238E27FC236}">
                <a16:creationId xmlns:a16="http://schemas.microsoft.com/office/drawing/2014/main" id="{98CD7CBA-6A1B-4DD9-BB4B-C4BF2888722D}"/>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2920395" y="1622696"/>
            <a:ext cx="3463111" cy="2628000"/>
          </a:xfrm>
          <a:prstGeom prst="rect">
            <a:avLst/>
          </a:prstGeom>
          <a:ln w="127000" cap="rnd">
            <a:solidFill>
              <a:srgbClr val="FFFFFF"/>
            </a:solidFill>
          </a:ln>
          <a:effectLst/>
        </p:spPr>
      </p:pic>
      <p:pic>
        <p:nvPicPr>
          <p:cNvPr id="95" name="画像2">
            <a:extLst>
              <a:ext uri="{FF2B5EF4-FFF2-40B4-BE49-F238E27FC236}">
                <a16:creationId xmlns:a16="http://schemas.microsoft.com/office/drawing/2014/main" id="{9258FB6E-26BE-419B-9E37-BCBDD5EC82BA}"/>
              </a:ext>
            </a:extLst>
          </p:cNvPr>
          <p:cNvPicPr>
            <a:picLocks/>
          </p:cNvPicPr>
          <p:nvPr/>
        </p:nvPicPr>
        <p:blipFill>
          <a:blip r:embed="rId13">
            <a:extLst>
              <a:ext uri="{28A0092B-C50C-407E-A947-70E740481C1C}">
                <a14:useLocalDpi xmlns:a14="http://schemas.microsoft.com/office/drawing/2010/main" val="0"/>
              </a:ext>
            </a:extLst>
          </a:blip>
          <a:srcRect/>
          <a:stretch/>
        </p:blipFill>
        <p:spPr>
          <a:xfrm>
            <a:off x="437909" y="5310264"/>
            <a:ext cx="2455200" cy="1685264"/>
          </a:xfrm>
          <a:prstGeom prst="rect">
            <a:avLst/>
          </a:prstGeom>
        </p:spPr>
      </p:pic>
      <p:pic>
        <p:nvPicPr>
          <p:cNvPr id="118" name="ＱRコード">
            <a:extLst>
              <a:ext uri="{FF2B5EF4-FFF2-40B4-BE49-F238E27FC236}">
                <a16:creationId xmlns:a16="http://schemas.microsoft.com/office/drawing/2014/main" id="{CB62CC82-8B90-4224-BEDE-5A7CEE5C6032}"/>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37909" y="615660"/>
            <a:ext cx="864000" cy="864000"/>
          </a:xfrm>
          <a:prstGeom prst="rect">
            <a:avLst/>
          </a:prstGeom>
        </p:spPr>
      </p:pic>
    </p:spTree>
    <p:extLst>
      <p:ext uri="{BB962C8B-B14F-4D97-AF65-F5344CB8AC3E}">
        <p14:creationId xmlns:p14="http://schemas.microsoft.com/office/powerpoint/2010/main" val="112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発達支援ルーム　ピースプラント４くみ</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754326"/>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都島区を始め大阪市で</a:t>
            </a:r>
            <a:r>
              <a:rPr kumimoji="1" lang="en-US" altLang="ja-JP" sz="1200">
                <a:latin typeface="メイリオ" panose="020B0604030504040204" pitchFamily="50" charset="-128"/>
                <a:ea typeface="メイリオ" panose="020B0604030504040204" pitchFamily="50" charset="-128"/>
              </a:rPr>
              <a:t>7</a:t>
            </a:r>
            <a:r>
              <a:rPr kumimoji="1" lang="ja-JP" altLang="en-US" sz="1200">
                <a:latin typeface="メイリオ" panose="020B0604030504040204" pitchFamily="50" charset="-128"/>
                <a:ea typeface="メイリオ" panose="020B0604030504040204" pitchFamily="50" charset="-128"/>
              </a:rPr>
              <a:t>店舗展開中のピースプラントです。現在</a:t>
            </a:r>
            <a:r>
              <a:rPr kumimoji="1" lang="en-US" altLang="ja-JP" sz="1200">
                <a:latin typeface="メイリオ" panose="020B0604030504040204" pitchFamily="50" charset="-128"/>
                <a:ea typeface="メイリオ" panose="020B0604030504040204" pitchFamily="50" charset="-128"/>
              </a:rPr>
              <a:t>500</a:t>
            </a:r>
            <a:r>
              <a:rPr kumimoji="1" lang="ja-JP" altLang="en-US" sz="1200">
                <a:latin typeface="メイリオ" panose="020B0604030504040204" pitchFamily="50" charset="-128"/>
                <a:ea typeface="メイリオ" panose="020B0604030504040204" pitchFamily="50" charset="-128"/>
              </a:rPr>
              <a:t>人以上のお子さんに利
用いただいてます。保育士・作業療法士・理学療法士によって構成された職員によるマン
ツーマンの個別療育を行っている事業所です。保育所等訪問支援も行っています。</a:t>
            </a:r>
            <a:endParaRPr kumimoji="1" lang="ja-JP" altLang="en-US" sz="1200" dirty="0">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「生きるチカラ」を育もう！</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69660"/>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体が不器用な子、自信がなく挑戦できない子、</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プライドが高く失敗したくない子。その子に
合わせた内容でマンツーマンの個別療育を提供します。一人ひとりを理解した上でサポートし、子どもたちの可能性を引き出し、運動を通して</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「生きるチカラ」を育みます。</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個別療育だけでなく集団療育なども</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行っております。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発達支援ルーム　ピースプラント４くみ</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534-0021</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06-6926-3344</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eaceplant04@peaceplant.co.jp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大阪メトロ谷町線「野江内代」徒歩</a:t>
            </a:r>
            <a:r>
              <a:rPr lang="en-US" altLang="ja-JP" sz="900" b="0" i="0">
                <a:effectLst/>
                <a:latin typeface="メイリオ" panose="020B0604030504040204" pitchFamily="50" charset="-128"/>
                <a:ea typeface="メイリオ" panose="020B0604030504040204" pitchFamily="50" charset="-128"/>
              </a:rPr>
              <a:t>7</a:t>
            </a:r>
            <a:r>
              <a:rPr lang="ja-JP" altLang="en-US" sz="900" b="0" i="0">
                <a:effectLst/>
                <a:latin typeface="メイリオ" panose="020B0604030504040204" pitchFamily="50" charset="-128"/>
                <a:ea typeface="メイリオ" panose="020B0604030504040204" pitchFamily="50" charset="-128"/>
              </a:rPr>
              <a:t>分 </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大阪市都島区都島本通</a:t>
            </a:r>
            <a:r>
              <a:rPr lang="en-US" altLang="zh-TW" sz="900" b="0" i="0">
                <a:solidFill>
                  <a:srgbClr val="202124"/>
                </a:solidFill>
                <a:effectLst/>
                <a:latin typeface="メイリオ" panose="020B0604030504040204" pitchFamily="50" charset="-128"/>
                <a:ea typeface="メイリオ" panose="020B0604030504040204" pitchFamily="50" charset="-128"/>
              </a:rPr>
              <a:t>4</a:t>
            </a:r>
            <a:r>
              <a:rPr lang="zh-TW" altLang="en-US" sz="900" b="0" i="0">
                <a:solidFill>
                  <a:srgbClr val="202124"/>
                </a:solidFill>
                <a:effectLst/>
                <a:latin typeface="メイリオ" panose="020B0604030504040204" pitchFamily="50" charset="-128"/>
                <a:ea typeface="メイリオ" panose="020B0604030504040204" pitchFamily="50" charset="-128"/>
              </a:rPr>
              <a:t>丁目</a:t>
            </a:r>
            <a:r>
              <a:rPr lang="en-US" altLang="zh-TW" sz="900" b="0" i="0">
                <a:solidFill>
                  <a:srgbClr val="202124"/>
                </a:solidFill>
                <a:effectLst/>
                <a:latin typeface="メイリオ" panose="020B0604030504040204" pitchFamily="50" charset="-128"/>
                <a:ea typeface="メイリオ" panose="020B0604030504040204" pitchFamily="50" charset="-128"/>
              </a:rPr>
              <a:t>3-22   </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　旭区　内ああああああああああああ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19:00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46</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89" name="画像1">
            <a:extLst>
              <a:ext uri="{FF2B5EF4-FFF2-40B4-BE49-F238E27FC236}">
                <a16:creationId xmlns:a16="http://schemas.microsoft.com/office/drawing/2014/main" id="{958F13BC-70E6-4F21-96C2-CB8F73639098}"/>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2943447" y="1627800"/>
            <a:ext cx="3463200" cy="2628000"/>
          </a:xfrm>
          <a:prstGeom prst="rect">
            <a:avLst/>
          </a:prstGeom>
          <a:ln w="127000" cap="rnd">
            <a:solidFill>
              <a:srgbClr val="FFFFFF"/>
            </a:solidFill>
          </a:ln>
          <a:effectLst/>
        </p:spPr>
      </p:pic>
      <p:pic>
        <p:nvPicPr>
          <p:cNvPr id="90" name="画像2">
            <a:extLst>
              <a:ext uri="{FF2B5EF4-FFF2-40B4-BE49-F238E27FC236}">
                <a16:creationId xmlns:a16="http://schemas.microsoft.com/office/drawing/2014/main" id="{77113352-21E4-456C-96E2-92545741D852}"/>
              </a:ext>
            </a:extLst>
          </p:cNvPr>
          <p:cNvPicPr>
            <a:picLocks/>
          </p:cNvPicPr>
          <p:nvPr/>
        </p:nvPicPr>
        <p:blipFill>
          <a:blip r:embed="rId13">
            <a:extLst>
              <a:ext uri="{28A0092B-C50C-407E-A947-70E740481C1C}">
                <a14:useLocalDpi xmlns:a14="http://schemas.microsoft.com/office/drawing/2010/main" val="0"/>
              </a:ext>
            </a:extLst>
          </a:blip>
          <a:srcRect/>
          <a:stretch/>
        </p:blipFill>
        <p:spPr>
          <a:xfrm>
            <a:off x="431891" y="5325009"/>
            <a:ext cx="2455200" cy="1685264"/>
          </a:xfrm>
          <a:prstGeom prst="rect">
            <a:avLst/>
          </a:prstGeom>
        </p:spPr>
      </p:pic>
      <p:pic>
        <p:nvPicPr>
          <p:cNvPr id="92" name="ＱRコード">
            <a:extLst>
              <a:ext uri="{FF2B5EF4-FFF2-40B4-BE49-F238E27FC236}">
                <a16:creationId xmlns:a16="http://schemas.microsoft.com/office/drawing/2014/main" id="{CDBF1BFE-6560-4849-8872-825248BB49A2}"/>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542647" y="680026"/>
            <a:ext cx="864000" cy="864000"/>
          </a:xfrm>
          <a:prstGeom prst="rect">
            <a:avLst/>
          </a:prstGeom>
        </p:spPr>
      </p:pic>
    </p:spTree>
    <p:extLst>
      <p:ext uri="{BB962C8B-B14F-4D97-AF65-F5344CB8AC3E}">
        <p14:creationId xmlns:p14="http://schemas.microsoft.com/office/powerpoint/2010/main" val="242925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かるみあ事業所</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85241"/>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オフィスビルの中にあり、アットホームな雰囲気作りを心掛けています。窓が大きく開放感がある作業スペースになっており明るい事業所です。</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自分らしく働く</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をモットーに、一人一人にあったお手伝いをさせていただきたいと思います。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一人一人の希望や目標にあったサポート</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23494"/>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内職を中心に個人のスキルやその日の体調にあった作業内容を提供しています。また、希望される方に対しては、ＰＣ作業（マウス操作メイン）の提供をしています。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かるみあ事業所</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534-0025</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ＫＳ片町ビル</a:t>
            </a:r>
            <a:r>
              <a:rPr kumimoji="1" lang="en-US" altLang="ja-JP" sz="900">
                <a:latin typeface="メイリオ" panose="020B0604030504040204" pitchFamily="50" charset="-128"/>
                <a:ea typeface="メイリオ" panose="020B0604030504040204" pitchFamily="50" charset="-128"/>
              </a:rPr>
              <a:t>302</a:t>
            </a:r>
            <a:r>
              <a:rPr kumimoji="1" lang="ja-JP" altLang="en-US" sz="900">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06-6882-1014</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kalmia1014@bell.ocn.ne.jp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ＪＲ東西線「大阪城北詰駅」より徒歩３分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大阪市都島区片町</a:t>
            </a:r>
            <a:r>
              <a:rPr lang="en-US" altLang="zh-TW" sz="900" b="0" i="0">
                <a:solidFill>
                  <a:srgbClr val="202124"/>
                </a:solidFill>
                <a:effectLst/>
                <a:latin typeface="メイリオ" panose="020B0604030504040204" pitchFamily="50" charset="-128"/>
                <a:ea typeface="メイリオ" panose="020B0604030504040204" pitchFamily="50" charset="-128"/>
              </a:rPr>
              <a:t>1-8-18</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dirty="0">
                <a:latin typeface="メイリオ" panose="020B0604030504040204" pitchFamily="50" charset="-128"/>
                <a:ea typeface="メイリオ" panose="020B0604030504040204" pitchFamily="50" charset="-128"/>
              </a:rPr>
              <a:t>09:30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城東区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旭区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中央区</a:t>
            </a:r>
            <a:r>
              <a:rPr kumimoji="1" lang="en-US" altLang="ja-JP" sz="900" dirty="0">
                <a:latin typeface="メイリオ" panose="020B0604030504040204" pitchFamily="50" charset="-128"/>
                <a:ea typeface="メイリオ" panose="020B0604030504040204" pitchFamily="50" charset="-128"/>
              </a:rPr>
              <a:t>, </a:t>
            </a:r>
          </a:p>
          <a:p>
            <a:r>
              <a:rPr kumimoji="1" lang="ja-JP" altLang="en-US" sz="900" dirty="0">
                <a:latin typeface="メイリオ" panose="020B0604030504040204" pitchFamily="50" charset="-128"/>
                <a:ea typeface="メイリオ" panose="020B0604030504040204" pitchFamily="50" charset="-128"/>
              </a:rPr>
              <a:t>鶴見区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東大阪市</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16:00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京阪・地下鉄谷町線「天満橋駅」より徒歩</a:t>
            </a:r>
            <a:r>
              <a:rPr lang="en-US" altLang="ja-JP" sz="900" b="0" i="0">
                <a:effectLst/>
                <a:latin typeface="メイリオ" panose="020B0604030504040204" pitchFamily="50" charset="-128"/>
                <a:ea typeface="メイリオ" panose="020B0604030504040204" pitchFamily="50" charset="-128"/>
              </a:rPr>
              <a:t>11</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型</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2</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36" name="図 35" descr="QR コード&#10;&#10;自動的に生成された説明">
            <a:extLst>
              <a:ext uri="{FF2B5EF4-FFF2-40B4-BE49-F238E27FC236}">
                <a16:creationId xmlns:a16="http://schemas.microsoft.com/office/drawing/2014/main" id="{05CCF49C-5324-45FA-ABD2-390739F1537A}"/>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5564543" y="613398"/>
            <a:ext cx="864000" cy="864000"/>
          </a:xfrm>
          <a:prstGeom prst="rect">
            <a:avLst/>
          </a:prstGeom>
        </p:spPr>
      </p:pic>
      <p:pic>
        <p:nvPicPr>
          <p:cNvPr id="43" name="図 42" descr="テーブル, 屋内, 座る, 小さい が含まれている画像&#10;&#10;自動的に生成された説明">
            <a:extLst>
              <a:ext uri="{FF2B5EF4-FFF2-40B4-BE49-F238E27FC236}">
                <a16:creationId xmlns:a16="http://schemas.microsoft.com/office/drawing/2014/main" id="{1A6ED1C9-14C2-4A85-933B-E6831DEEB02D}"/>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5205" y="5292141"/>
            <a:ext cx="2448000" cy="1684800"/>
          </a:xfrm>
          <a:prstGeom prst="rect">
            <a:avLst/>
          </a:prstGeom>
        </p:spPr>
      </p:pic>
      <p:pic>
        <p:nvPicPr>
          <p:cNvPr id="48" name="図 47">
            <a:extLst>
              <a:ext uri="{FF2B5EF4-FFF2-40B4-BE49-F238E27FC236}">
                <a16:creationId xmlns:a16="http://schemas.microsoft.com/office/drawing/2014/main" id="{54021A7C-3354-404A-B183-90AD894581B1}"/>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976525" y="1625629"/>
            <a:ext cx="3463200" cy="2628000"/>
          </a:xfrm>
          <a:prstGeom prst="rect">
            <a:avLst/>
          </a:prstGeom>
        </p:spPr>
      </p:pic>
    </p:spTree>
    <p:extLst>
      <p:ext uri="{BB962C8B-B14F-4D97-AF65-F5344CB8AC3E}">
        <p14:creationId xmlns:p14="http://schemas.microsoft.com/office/powerpoint/2010/main" val="2503146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うぇるふぇあアカデミー都島</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308324"/>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お子様の学習支援中心の施設となります。</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テスト問題を使った苦手中心のプリント作成や、
教科書に準拠した予習プリントなども対応しています。
定期テスト前は副教科も含めて対策をさせて頂きます。
また、月に２回の外出や</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製作イベントも行っております。
ご興味がありましたら、お気軽にお問い合わせください。</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オリジナル教材</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23494"/>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お子様１人１人の苦手に合わせて、</a:t>
            </a:r>
            <a:endParaRPr kumimoji="1" lang="en-US" altLang="ja-JP" sz="1200" dirty="0">
              <a:latin typeface="メイリオ" panose="020B0604030504040204" pitchFamily="50" charset="-128"/>
              <a:ea typeface="メイリオ" panose="020B0604030504040204" pitchFamily="50" charset="-128"/>
            </a:endParaRPr>
          </a:p>
          <a:p>
            <a:pPr>
              <a:lnSpc>
                <a:spcPct val="200000"/>
              </a:lnSpc>
            </a:pPr>
            <a:r>
              <a:rPr kumimoji="1" lang="ja-JP" altLang="en-US" sz="1200" dirty="0">
                <a:latin typeface="メイリオ" panose="020B0604030504040204" pitchFamily="50" charset="-128"/>
                <a:ea typeface="メイリオ" panose="020B0604030504040204" pitchFamily="50" charset="-128"/>
              </a:rPr>
              <a:t>プリントを作成しています。
課題レベルの変更などもすぐに</a:t>
            </a:r>
            <a:endParaRPr kumimoji="1" lang="en-US" altLang="ja-JP" sz="1200" dirty="0">
              <a:latin typeface="メイリオ" panose="020B0604030504040204" pitchFamily="50" charset="-128"/>
              <a:ea typeface="メイリオ" panose="020B0604030504040204" pitchFamily="50" charset="-128"/>
            </a:endParaRPr>
          </a:p>
          <a:p>
            <a:pPr>
              <a:lnSpc>
                <a:spcPct val="200000"/>
              </a:lnSpc>
            </a:pPr>
            <a:r>
              <a:rPr kumimoji="1" lang="ja-JP" altLang="en-US" sz="1200" dirty="0">
                <a:latin typeface="メイリオ" panose="020B0604030504040204" pitchFamily="50" charset="-128"/>
                <a:ea typeface="メイリオ" panose="020B0604030504040204" pitchFamily="50" charset="-128"/>
              </a:rPr>
              <a:t>対応することが出来ます。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うぇるふぇあアカデミー都島</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534-0022</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グランドゥーエ</a:t>
            </a:r>
            <a:r>
              <a:rPr kumimoji="1" lang="en-US" altLang="ja-JP" sz="900">
                <a:latin typeface="メイリオ" panose="020B0604030504040204" pitchFamily="50" charset="-128"/>
                <a:ea typeface="メイリオ" panose="020B0604030504040204" pitchFamily="50" charset="-128"/>
              </a:rPr>
              <a:t>102</a:t>
            </a:r>
            <a:r>
              <a:rPr kumimoji="1" lang="ja-JP" altLang="en-US" sz="900">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06-6922-1802</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a-miyakojima@a-style55.co.jp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地下鉄谷町線「野江内代駅」</a:t>
            </a:r>
            <a:r>
              <a:rPr lang="en-US" altLang="ja-JP" sz="900" b="0" i="0" dirty="0">
                <a:effectLst/>
                <a:latin typeface="メイリオ" panose="020B0604030504040204" pitchFamily="50" charset="-128"/>
                <a:ea typeface="メイリオ" panose="020B0604030504040204" pitchFamily="50" charset="-128"/>
              </a:rPr>
              <a:t>1</a:t>
            </a:r>
            <a:r>
              <a:rPr lang="ja-JP" altLang="en-US" sz="900" b="0" i="0" dirty="0">
                <a:effectLst/>
                <a:latin typeface="メイリオ" panose="020B0604030504040204" pitchFamily="50" charset="-128"/>
                <a:ea typeface="メイリオ" panose="020B0604030504040204" pitchFamily="50" charset="-128"/>
              </a:rPr>
              <a:t>番出口</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より徒歩</a:t>
            </a:r>
            <a:r>
              <a:rPr lang="en-US" altLang="ja-JP" sz="900" b="0" i="0" dirty="0">
                <a:effectLst/>
                <a:latin typeface="メイリオ" panose="020B0604030504040204" pitchFamily="50" charset="-128"/>
                <a:ea typeface="メイリオ" panose="020B0604030504040204" pitchFamily="50" charset="-128"/>
              </a:rPr>
              <a:t>10</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大阪市都島区都島中通</a:t>
            </a:r>
            <a:r>
              <a:rPr lang="en-US" altLang="zh-TW" sz="900" b="0" i="0">
                <a:solidFill>
                  <a:srgbClr val="202124"/>
                </a:solidFill>
                <a:effectLst/>
                <a:latin typeface="メイリオ" panose="020B0604030504040204" pitchFamily="50" charset="-128"/>
                <a:ea typeface="メイリオ" panose="020B0604030504040204" pitchFamily="50" charset="-128"/>
              </a:rPr>
              <a:t>3</a:t>
            </a:r>
            <a:r>
              <a:rPr lang="zh-TW" altLang="en-US" sz="900" b="0" i="0">
                <a:solidFill>
                  <a:srgbClr val="202124"/>
                </a:solidFill>
                <a:effectLst/>
                <a:latin typeface="メイリオ" panose="020B0604030504040204" pitchFamily="50" charset="-128"/>
                <a:ea typeface="メイリオ" panose="020B0604030504040204" pitchFamily="50" charset="-128"/>
              </a:rPr>
              <a:t>丁目</a:t>
            </a:r>
            <a:r>
              <a:rPr lang="en-US" altLang="zh-TW" sz="900" b="0" i="0">
                <a:solidFill>
                  <a:srgbClr val="202124"/>
                </a:solidFill>
                <a:effectLst/>
                <a:latin typeface="メイリオ" panose="020B0604030504040204" pitchFamily="50" charset="-128"/>
                <a:ea typeface="メイリオ" panose="020B0604030504040204" pitchFamily="50" charset="-128"/>
              </a:rPr>
              <a:t>17-6</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都島区</a:t>
            </a:r>
            <a:r>
              <a:rPr kumimoji="1" lang="en-US" altLang="ja-JP" sz="900">
                <a:latin typeface="メイリオ" panose="020B0604030504040204" pitchFamily="50" charset="-128"/>
                <a:ea typeface="メイリオ" panose="020B0604030504040204" pitchFamily="50" charset="-128"/>
              </a:rPr>
              <a:t>, </a:t>
            </a:r>
            <a:r>
              <a:rPr kumimoji="1" lang="ja-JP" altLang="en-US" sz="900">
                <a:latin typeface="メイリオ" panose="020B0604030504040204" pitchFamily="50" charset="-128"/>
                <a:ea typeface="メイリオ" panose="020B0604030504040204" pitchFamily="50" charset="-128"/>
              </a:rPr>
              <a:t>城東区</a:t>
            </a:r>
            <a:r>
              <a:rPr kumimoji="1" lang="en-US" altLang="ja-JP" sz="900">
                <a:latin typeface="メイリオ" panose="020B0604030504040204" pitchFamily="50" charset="-128"/>
                <a:ea typeface="メイリオ" panose="020B0604030504040204" pitchFamily="50" charset="-128"/>
              </a:rPr>
              <a:t>, </a:t>
            </a:r>
            <a:r>
              <a:rPr kumimoji="1" lang="ja-JP" altLang="en-US" sz="900">
                <a:latin typeface="メイリオ" panose="020B0604030504040204" pitchFamily="50" charset="-128"/>
                <a:ea typeface="メイリオ" panose="020B0604030504040204" pitchFamily="50" charset="-128"/>
              </a:rPr>
              <a:t>旭区</a:t>
            </a:r>
            <a:r>
              <a:rPr kumimoji="1" lang="en-US" altLang="ja-JP" sz="900">
                <a:latin typeface="メイリオ" panose="020B0604030504040204" pitchFamily="50" charset="-128"/>
                <a:ea typeface="メイリオ" panose="020B0604030504040204" pitchFamily="50" charset="-128"/>
              </a:rPr>
              <a:t>, </a:t>
            </a:r>
            <a:r>
              <a:rPr kumimoji="1" lang="ja-JP" altLang="en-US" sz="90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19:00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大阪環状線「京橋駅」中央出口</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より徒歩</a:t>
            </a:r>
            <a:r>
              <a:rPr lang="en-US" altLang="ja-JP" sz="900" b="0" i="0" dirty="0">
                <a:effectLst/>
                <a:latin typeface="メイリオ" panose="020B0604030504040204" pitchFamily="50" charset="-128"/>
                <a:ea typeface="メイリオ" panose="020B0604030504040204" pitchFamily="50" charset="-128"/>
              </a:rPr>
              <a:t>15</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47</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94" name="画像1">
            <a:extLst>
              <a:ext uri="{FF2B5EF4-FFF2-40B4-BE49-F238E27FC236}">
                <a16:creationId xmlns:a16="http://schemas.microsoft.com/office/drawing/2014/main" id="{8ED491E1-53E5-4F7A-98AF-B2AA8D46B722}"/>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2943447" y="1622696"/>
            <a:ext cx="3463200" cy="2628000"/>
          </a:xfrm>
          <a:prstGeom prst="rect">
            <a:avLst/>
          </a:prstGeom>
          <a:ln w="127000" cap="rnd">
            <a:solidFill>
              <a:srgbClr val="FFFFFF"/>
            </a:solidFill>
          </a:ln>
          <a:effectLst/>
        </p:spPr>
      </p:pic>
      <p:pic>
        <p:nvPicPr>
          <p:cNvPr id="95" name="画像2">
            <a:extLst>
              <a:ext uri="{FF2B5EF4-FFF2-40B4-BE49-F238E27FC236}">
                <a16:creationId xmlns:a16="http://schemas.microsoft.com/office/drawing/2014/main" id="{BEE4BCD8-49D1-4E2D-93DD-B5BDCD5A1FA4}"/>
              </a:ext>
            </a:extLst>
          </p:cNvPr>
          <p:cNvPicPr>
            <a:picLocks/>
          </p:cNvPicPr>
          <p:nvPr/>
        </p:nvPicPr>
        <p:blipFill>
          <a:blip r:embed="rId13">
            <a:extLst>
              <a:ext uri="{28A0092B-C50C-407E-A947-70E740481C1C}">
                <a14:useLocalDpi xmlns:a14="http://schemas.microsoft.com/office/drawing/2010/main" val="0"/>
              </a:ext>
            </a:extLst>
          </a:blip>
          <a:srcRect/>
          <a:stretch/>
        </p:blipFill>
        <p:spPr>
          <a:xfrm>
            <a:off x="437909" y="5313135"/>
            <a:ext cx="2455200" cy="1684800"/>
          </a:xfrm>
          <a:prstGeom prst="rect">
            <a:avLst/>
          </a:prstGeom>
        </p:spPr>
      </p:pic>
      <p:pic>
        <p:nvPicPr>
          <p:cNvPr id="115" name="ＱRコード">
            <a:extLst>
              <a:ext uri="{FF2B5EF4-FFF2-40B4-BE49-F238E27FC236}">
                <a16:creationId xmlns:a16="http://schemas.microsoft.com/office/drawing/2014/main" id="{424BFDB5-1983-42A1-A5AC-5B1F5DD989A3}"/>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24731" y="626592"/>
            <a:ext cx="864000" cy="864000"/>
          </a:xfrm>
          <a:prstGeom prst="rect">
            <a:avLst/>
          </a:prstGeom>
        </p:spPr>
      </p:pic>
    </p:spTree>
    <p:extLst>
      <p:ext uri="{BB962C8B-B14F-4D97-AF65-F5344CB8AC3E}">
        <p14:creationId xmlns:p14="http://schemas.microsoft.com/office/powerpoint/2010/main" val="2258635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ここっと。</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123658"/>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ここっと。はお料理に使う小さな器が由来です。言葉の響きから、ここ、</a:t>
            </a:r>
            <a:r>
              <a:rPr kumimoji="1" lang="en-US" altLang="ja-JP" sz="1200">
                <a:latin typeface="メイリオ" panose="020B0604030504040204" pitchFamily="50" charset="-128"/>
                <a:ea typeface="メイリオ" panose="020B0604030504040204" pitchFamily="50" charset="-128"/>
              </a:rPr>
              <a:t>here</a:t>
            </a:r>
            <a:r>
              <a:rPr kumimoji="1" lang="ja-JP" altLang="en-US" sz="1200">
                <a:latin typeface="メイリオ" panose="020B0604030504040204" pitchFamily="50" charset="-128"/>
                <a:ea typeface="メイリオ" panose="020B0604030504040204" pitchFamily="50" charset="-128"/>
              </a:rPr>
              <a:t>、ここであなたと、</a:t>
            </a:r>
            <a:r>
              <a:rPr kumimoji="1" lang="en-US" altLang="ja-JP" sz="1200">
                <a:latin typeface="メイリオ" panose="020B0604030504040204" pitchFamily="50" charset="-128"/>
                <a:ea typeface="メイリオ" panose="020B0604030504040204" pitchFamily="50" charset="-128"/>
              </a:rPr>
              <a:t>with</a:t>
            </a:r>
            <a:r>
              <a:rPr kumimoji="1" lang="ja-JP" altLang="en-US" sz="1200">
                <a:latin typeface="メイリオ" panose="020B0604030504040204" pitchFamily="50" charset="-128"/>
                <a:ea typeface="メイリオ" panose="020B0604030504040204" pitchFamily="50" charset="-128"/>
              </a:rPr>
              <a:t>といった居場所や、一緒にいるよという意味も込めて名付けました。子ども達にとって、ご家族にとって、時には心を休められる器であり、いつも一緒に寄り添える施設でありたい。私たちはそのように思っています。</a:t>
            </a:r>
            <a:endParaRPr kumimoji="1" lang="ja-JP" altLang="en-US" sz="1200" dirty="0">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子どもたちの成長をサポート！！</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938992"/>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子どもたちが持つ個性は様々。</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ここっと。では、言語聴覚士・作業療法士・</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理学療法士・臨床心理士の資格を持つスタッフが</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それぞれ在籍しています。それら４つの専門的アプローチを軸に、一人ひとりに沿った個別支援計画を作成し、子どもたちの成長をサポートしていきます。専門性を重視したプログラムを多く用意していますが、運動や学習支援・創作活動なども取り入れ、集団生活や社会性を学ぶプログラムも行っており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ここっと。</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534-0022</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フルーレくにしま</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06-6921-1055</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cocotte.m.kids@gmail.com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野江内代駅</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大阪市都島区都島中通２丁目</a:t>
            </a:r>
            <a:r>
              <a:rPr lang="en-US" altLang="zh-TW" sz="900" b="0" i="0">
                <a:solidFill>
                  <a:srgbClr val="202124"/>
                </a:solidFill>
                <a:effectLst/>
                <a:latin typeface="メイリオ" panose="020B0604030504040204" pitchFamily="50" charset="-128"/>
                <a:ea typeface="メイリオ" panose="020B0604030504040204" pitchFamily="50" charset="-128"/>
              </a:rPr>
              <a:t>17-14</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r>
              <a:rPr kumimoji="1" lang="en-US" altLang="zh-CN" sz="900" dirty="0">
                <a:latin typeface="メイリオ" panose="020B0604030504040204" pitchFamily="50" charset="-128"/>
                <a:ea typeface="メイリオ" panose="020B0604030504040204" pitchFamily="50" charset="-128"/>
              </a:rPr>
              <a:t>, </a:t>
            </a:r>
          </a:p>
          <a:p>
            <a:r>
              <a:rPr kumimoji="1" lang="zh-CN" altLang="en-US" sz="900" dirty="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京橋駅</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児童支援</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hidden="1">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知的</a:t>
            </a: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48</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89" name="画像1">
            <a:extLst>
              <a:ext uri="{FF2B5EF4-FFF2-40B4-BE49-F238E27FC236}">
                <a16:creationId xmlns:a16="http://schemas.microsoft.com/office/drawing/2014/main" id="{D5AA7434-E932-4446-9D64-F1E06F689235}"/>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2938779" y="1628320"/>
            <a:ext cx="3463200" cy="2628000"/>
          </a:xfrm>
          <a:prstGeom prst="rect">
            <a:avLst/>
          </a:prstGeom>
          <a:ln w="127000" cap="rnd">
            <a:solidFill>
              <a:srgbClr val="FFFFFF"/>
            </a:solidFill>
          </a:ln>
          <a:effectLst/>
        </p:spPr>
      </p:pic>
      <p:pic>
        <p:nvPicPr>
          <p:cNvPr id="90" name="画像2">
            <a:extLst>
              <a:ext uri="{FF2B5EF4-FFF2-40B4-BE49-F238E27FC236}">
                <a16:creationId xmlns:a16="http://schemas.microsoft.com/office/drawing/2014/main" id="{DD1039A0-DA91-4BA1-A49B-2D2C5D228CF9}"/>
              </a:ext>
            </a:extLst>
          </p:cNvPr>
          <p:cNvPicPr>
            <a:picLocks/>
          </p:cNvPicPr>
          <p:nvPr/>
        </p:nvPicPr>
        <p:blipFill>
          <a:blip r:embed="rId13">
            <a:extLst>
              <a:ext uri="{28A0092B-C50C-407E-A947-70E740481C1C}">
                <a14:useLocalDpi xmlns:a14="http://schemas.microsoft.com/office/drawing/2010/main" val="0"/>
              </a:ext>
            </a:extLst>
          </a:blip>
          <a:srcRect/>
          <a:stretch/>
        </p:blipFill>
        <p:spPr>
          <a:xfrm>
            <a:off x="418275" y="5312799"/>
            <a:ext cx="2455200" cy="1684800"/>
          </a:xfrm>
          <a:prstGeom prst="rect">
            <a:avLst/>
          </a:prstGeom>
        </p:spPr>
      </p:pic>
      <p:pic>
        <p:nvPicPr>
          <p:cNvPr id="12" name="図 11" descr="QR コード&#10;&#10;自動的に生成された説明">
            <a:extLst>
              <a:ext uri="{FF2B5EF4-FFF2-40B4-BE49-F238E27FC236}">
                <a16:creationId xmlns:a16="http://schemas.microsoft.com/office/drawing/2014/main" id="{27586058-54AA-40B2-9C24-A6F4D21BCF9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35000" y="626200"/>
            <a:ext cx="864000" cy="864000"/>
          </a:xfrm>
          <a:prstGeom prst="rect">
            <a:avLst/>
          </a:prstGeom>
        </p:spPr>
      </p:pic>
    </p:spTree>
    <p:extLst>
      <p:ext uri="{BB962C8B-B14F-4D97-AF65-F5344CB8AC3E}">
        <p14:creationId xmlns:p14="http://schemas.microsoft.com/office/powerpoint/2010/main" val="3428398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デイサービスほっと。</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938992"/>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放課後等デイサービスと</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生活介護の多機能事業所です。
それぞれ違うフロアで</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活動しています。
その人らしさを大切にし、誰もが安心し、また来たいな～、こんなことしたいな～と思える</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場所を提供しています。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様々な活動を通じて意欲を高める支援</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54326"/>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（放課後等デイサービス）
各曜日の活動
月：英語  火：体操 </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水</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パソコン  木</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制作 </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金：学習  土：レクリエーション・クッキング・英語・音楽セラピーおやつあります。
</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（生活介護）
さをり織り・藍染・椿油の制作、</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レクリエーション活動、料理活動など</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デイサービスほっと。</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534-0022</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グランドゥーエ</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06-6929-1081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jrgbx857@yahoo.co.jp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ＪＲ大阪環状線「京橋駅」北口より徒歩１５分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ja-JP" altLang="en-US" sz="900" b="0" i="0" dirty="0">
                <a:solidFill>
                  <a:srgbClr val="202124"/>
                </a:solidFill>
                <a:effectLst/>
                <a:latin typeface="メイリオ" panose="020B0604030504040204" pitchFamily="50" charset="-128"/>
                <a:ea typeface="メイリオ" panose="020B0604030504040204" pitchFamily="50" charset="-128"/>
              </a:rPr>
              <a:t>大阪市都島区都島中通</a:t>
            </a:r>
            <a:r>
              <a:rPr lang="en-US" altLang="ja-JP" sz="900" b="0" i="0" dirty="0">
                <a:solidFill>
                  <a:srgbClr val="202124"/>
                </a:solidFill>
                <a:effectLst/>
                <a:latin typeface="メイリオ" panose="020B0604030504040204" pitchFamily="50" charset="-128"/>
                <a:ea typeface="メイリオ" panose="020B0604030504040204" pitchFamily="50" charset="-128"/>
              </a:rPr>
              <a:t>3-17-6-301</a:t>
            </a:r>
            <a:r>
              <a:rPr lang="ja-JP" altLang="en-US" sz="900" b="0" i="0" dirty="0">
                <a:solidFill>
                  <a:srgbClr val="202124"/>
                </a:solidFill>
                <a:effectLst/>
                <a:latin typeface="メイリオ" panose="020B0604030504040204" pitchFamily="50" charset="-128"/>
                <a:ea typeface="メイリオ" panose="020B0604030504040204" pitchFamily="50" charset="-128"/>
              </a:rPr>
              <a:t>・</a:t>
            </a:r>
            <a:r>
              <a:rPr lang="en-US" altLang="ja-JP" sz="900" b="0" i="0" dirty="0">
                <a:solidFill>
                  <a:srgbClr val="202124"/>
                </a:solidFill>
                <a:effectLst/>
                <a:latin typeface="メイリオ" panose="020B0604030504040204" pitchFamily="50" charset="-128"/>
                <a:ea typeface="メイリオ" panose="020B0604030504040204" pitchFamily="50" charset="-128"/>
              </a:rPr>
              <a:t>502</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11:30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r>
              <a:rPr kumimoji="1" lang="en-US" altLang="zh-CN" sz="900" dirty="0">
                <a:latin typeface="メイリオ" panose="020B0604030504040204" pitchFamily="50" charset="-128"/>
                <a:ea typeface="メイリオ" panose="020B0604030504040204" pitchFamily="50" charset="-128"/>
              </a:rPr>
              <a:t>,</a:t>
            </a:r>
          </a:p>
          <a:p>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17:30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生活介護</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fontScale="92500"/>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デイサービス</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49</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94" name="画像1">
            <a:extLst>
              <a:ext uri="{FF2B5EF4-FFF2-40B4-BE49-F238E27FC236}">
                <a16:creationId xmlns:a16="http://schemas.microsoft.com/office/drawing/2014/main" id="{E8F6635C-0545-46E1-B2B4-96AD23897F5D}"/>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2938703" y="1621675"/>
            <a:ext cx="3463200" cy="2628000"/>
          </a:xfrm>
          <a:prstGeom prst="rect">
            <a:avLst/>
          </a:prstGeom>
          <a:ln w="127000" cap="rnd">
            <a:solidFill>
              <a:srgbClr val="FFFFFF"/>
            </a:solidFill>
          </a:ln>
          <a:effectLst/>
        </p:spPr>
      </p:pic>
      <p:pic>
        <p:nvPicPr>
          <p:cNvPr id="95" name="画像2">
            <a:extLst>
              <a:ext uri="{FF2B5EF4-FFF2-40B4-BE49-F238E27FC236}">
                <a16:creationId xmlns:a16="http://schemas.microsoft.com/office/drawing/2014/main" id="{F4D774DF-6810-4741-BAA0-197A9C51C448}"/>
              </a:ext>
            </a:extLst>
          </p:cNvPr>
          <p:cNvPicPr>
            <a:picLocks/>
          </p:cNvPicPr>
          <p:nvPr/>
        </p:nvPicPr>
        <p:blipFill rotWithShape="1">
          <a:blip r:embed="rId13">
            <a:extLst>
              <a:ext uri="{28A0092B-C50C-407E-A947-70E740481C1C}">
                <a14:useLocalDpi xmlns:a14="http://schemas.microsoft.com/office/drawing/2010/main" val="0"/>
              </a:ext>
            </a:extLst>
          </a:blip>
          <a:srcRect t="40470" b="6139"/>
          <a:stretch/>
        </p:blipFill>
        <p:spPr>
          <a:xfrm>
            <a:off x="437909" y="5328151"/>
            <a:ext cx="2455200" cy="1684800"/>
          </a:xfrm>
          <a:prstGeom prst="rect">
            <a:avLst/>
          </a:prstGeom>
        </p:spPr>
      </p:pic>
      <p:pic>
        <p:nvPicPr>
          <p:cNvPr id="101" name="ＱRコード">
            <a:extLst>
              <a:ext uri="{FF2B5EF4-FFF2-40B4-BE49-F238E27FC236}">
                <a16:creationId xmlns:a16="http://schemas.microsoft.com/office/drawing/2014/main" id="{BB26BE6B-1D11-4064-B2A6-A4822168CB32}"/>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8275" y="626592"/>
            <a:ext cx="864000" cy="864000"/>
          </a:xfrm>
          <a:prstGeom prst="rect">
            <a:avLst/>
          </a:prstGeom>
        </p:spPr>
      </p:pic>
    </p:spTree>
    <p:extLst>
      <p:ext uri="{BB962C8B-B14F-4D97-AF65-F5344CB8AC3E}">
        <p14:creationId xmlns:p14="http://schemas.microsoft.com/office/powerpoint/2010/main" val="225584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ショートステイエース</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62158"/>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利用者様の特性やその置かれた環境に配慮し、多様なニーズに対応した総合的なサービスを提供し、地域において誰もが安心して暮らせる共生社会を実現します。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ゆったりくつろげる、もう一つの家</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384995"/>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ご自宅で介護を行っているご家族のレスパイト</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ケアのみならず、少しでも集団生活に慣れるためショートステイを利用しながら、自立に向け取り組み、利用される方の将来を一緒に考えます。</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利用者様のもう一つの家として、安心・安全、</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笑い・学びの場所としてのびのびとゆったり</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過ごせるショートステイを提供します。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ショートステイエース</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534-0012</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アルファ都島ビル</a:t>
            </a:r>
            <a:r>
              <a:rPr kumimoji="1" lang="en-US" altLang="ja-JP" sz="900">
                <a:latin typeface="メイリオ" panose="020B0604030504040204" pitchFamily="50" charset="-128"/>
                <a:ea typeface="メイリオ" panose="020B0604030504040204" pitchFamily="50" charset="-128"/>
              </a:rPr>
              <a:t>2F</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06-6922-0001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ace@al-pha.net</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大阪メトロ谷町線都島駅　５番出口徒歩</a:t>
            </a:r>
            <a:r>
              <a:rPr lang="en-US" altLang="ja-JP" sz="900" b="0" i="0">
                <a:effectLst/>
                <a:latin typeface="メイリオ" panose="020B0604030504040204" pitchFamily="50" charset="-128"/>
                <a:ea typeface="メイリオ" panose="020B0604030504040204" pitchFamily="50" charset="-128"/>
              </a:rPr>
              <a:t>15</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CN" altLang="en-US" sz="900" b="0" i="0" dirty="0">
                <a:solidFill>
                  <a:srgbClr val="202124"/>
                </a:solidFill>
                <a:effectLst/>
                <a:latin typeface="メイリオ" panose="020B0604030504040204" pitchFamily="50" charset="-128"/>
                <a:ea typeface="メイリオ" panose="020B0604030504040204" pitchFamily="50" charset="-128"/>
              </a:rPr>
              <a:t>大阪市都島区御幸町</a:t>
            </a:r>
            <a:r>
              <a:rPr lang="en-US" altLang="zh-CN" sz="900" b="0" i="0" dirty="0">
                <a:solidFill>
                  <a:srgbClr val="202124"/>
                </a:solidFill>
                <a:effectLst/>
                <a:latin typeface="メイリオ" panose="020B0604030504040204" pitchFamily="50" charset="-128"/>
                <a:ea typeface="メイリオ" panose="020B0604030504040204" pitchFamily="50" charset="-128"/>
              </a:rPr>
              <a:t>1</a:t>
            </a:r>
            <a:r>
              <a:rPr lang="zh-CN" altLang="en-US" sz="900" b="0" i="0" dirty="0">
                <a:solidFill>
                  <a:srgbClr val="202124"/>
                </a:solidFill>
                <a:effectLst/>
                <a:latin typeface="メイリオ" panose="020B0604030504040204" pitchFamily="50" charset="-128"/>
                <a:ea typeface="メイリオ" panose="020B0604030504040204" pitchFamily="50" charset="-128"/>
              </a:rPr>
              <a:t>丁目</a:t>
            </a:r>
            <a:r>
              <a:rPr lang="en-US" altLang="zh-CN" sz="900" b="0" i="0" dirty="0">
                <a:solidFill>
                  <a:srgbClr val="202124"/>
                </a:solidFill>
                <a:effectLst/>
                <a:latin typeface="メイリオ" panose="020B0604030504040204" pitchFamily="50" charset="-128"/>
                <a:ea typeface="メイリオ" panose="020B0604030504040204" pitchFamily="50" charset="-128"/>
              </a:rPr>
              <a:t>5</a:t>
            </a:r>
            <a:r>
              <a:rPr lang="zh-CN" altLang="en-US" sz="900" b="0" i="0" dirty="0">
                <a:solidFill>
                  <a:srgbClr val="202124"/>
                </a:solidFill>
                <a:effectLst/>
                <a:latin typeface="メイリオ" panose="020B0604030504040204" pitchFamily="50" charset="-128"/>
                <a:ea typeface="メイリオ" panose="020B0604030504040204" pitchFamily="50" charset="-128"/>
              </a:rPr>
              <a:t>番</a:t>
            </a:r>
            <a:r>
              <a:rPr lang="en-US" altLang="zh-CN" sz="900" b="0" i="0" dirty="0">
                <a:solidFill>
                  <a:srgbClr val="202124"/>
                </a:solidFill>
                <a:effectLst/>
                <a:latin typeface="メイリオ" panose="020B0604030504040204" pitchFamily="50" charset="-128"/>
                <a:ea typeface="メイリオ" panose="020B0604030504040204" pitchFamily="50" charset="-128"/>
              </a:rPr>
              <a:t>21</a:t>
            </a:r>
            <a:r>
              <a:rPr lang="zh-CN" altLang="en-US" sz="900" b="0" i="0" dirty="0">
                <a:solidFill>
                  <a:srgbClr val="202124"/>
                </a:solidFill>
                <a:effectLst/>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18:00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r>
              <a:rPr kumimoji="1" lang="en-US" altLang="zh-CN" sz="900" dirty="0">
                <a:latin typeface="メイリオ" panose="020B0604030504040204" pitchFamily="50" charset="-128"/>
                <a:ea typeface="メイリオ" panose="020B0604030504040204" pitchFamily="50" charset="-128"/>
              </a:rPr>
              <a:t>, </a:t>
            </a:r>
          </a:p>
          <a:p>
            <a:r>
              <a:rPr kumimoji="1" lang="zh-CN" altLang="en-US" sz="900" dirty="0">
                <a:latin typeface="メイリオ" panose="020B0604030504040204" pitchFamily="50" charset="-128"/>
                <a:ea typeface="メイリオ" panose="020B0604030504040204" pitchFamily="50" charset="-128"/>
              </a:rPr>
              <a:t>東淀川区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08:00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r>
              <a:rPr kumimoji="1" lang="en-US" altLang="ja-JP" sz="900"/>
              <a:t>, </a:t>
            </a:r>
            <a:r>
              <a:rPr kumimoji="1" lang="ja-JP" altLang="en-US" sz="900"/>
              <a:t>祝日</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大阪メトロ谷町線野江内代駅　２番出口徒歩</a:t>
            </a:r>
            <a:r>
              <a:rPr lang="en-US" altLang="ja-JP" sz="900" b="0" i="0">
                <a:effectLst/>
                <a:latin typeface="メイリオ" panose="020B0604030504040204" pitchFamily="50" charset="-128"/>
                <a:ea typeface="メイリオ" panose="020B0604030504040204" pitchFamily="50" charset="-128"/>
              </a:rPr>
              <a:t>12</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短期入所</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50</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89" name="画像1">
            <a:extLst>
              <a:ext uri="{FF2B5EF4-FFF2-40B4-BE49-F238E27FC236}">
                <a16:creationId xmlns:a16="http://schemas.microsoft.com/office/drawing/2014/main" id="{A38AD8B8-A009-4BD8-B627-3D59DCA4A775}"/>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2958316" y="1627184"/>
            <a:ext cx="3463200" cy="2628000"/>
          </a:xfrm>
          <a:prstGeom prst="rect">
            <a:avLst/>
          </a:prstGeom>
          <a:ln w="127000" cap="rnd">
            <a:solidFill>
              <a:srgbClr val="FFFFFF"/>
            </a:solidFill>
          </a:ln>
          <a:effectLst/>
        </p:spPr>
      </p:pic>
      <p:pic>
        <p:nvPicPr>
          <p:cNvPr id="90" name="画像2">
            <a:extLst>
              <a:ext uri="{FF2B5EF4-FFF2-40B4-BE49-F238E27FC236}">
                <a16:creationId xmlns:a16="http://schemas.microsoft.com/office/drawing/2014/main" id="{1BC4E0A3-5807-4FC5-A521-17267F239D69}"/>
              </a:ext>
            </a:extLst>
          </p:cNvPr>
          <p:cNvPicPr>
            <a:picLocks/>
          </p:cNvPicPr>
          <p:nvPr/>
        </p:nvPicPr>
        <p:blipFill>
          <a:blip r:embed="rId13">
            <a:extLst>
              <a:ext uri="{28A0092B-C50C-407E-A947-70E740481C1C}">
                <a14:useLocalDpi xmlns:a14="http://schemas.microsoft.com/office/drawing/2010/main" val="0"/>
              </a:ext>
            </a:extLst>
          </a:blip>
          <a:srcRect/>
          <a:stretch/>
        </p:blipFill>
        <p:spPr>
          <a:xfrm>
            <a:off x="437909" y="5312103"/>
            <a:ext cx="2455200" cy="1685264"/>
          </a:xfrm>
          <a:prstGeom prst="rect">
            <a:avLst/>
          </a:prstGeom>
        </p:spPr>
      </p:pic>
      <p:pic>
        <p:nvPicPr>
          <p:cNvPr id="92" name="ＱRコード">
            <a:extLst>
              <a:ext uri="{FF2B5EF4-FFF2-40B4-BE49-F238E27FC236}">
                <a16:creationId xmlns:a16="http://schemas.microsoft.com/office/drawing/2014/main" id="{E2A6839D-43AC-4ADA-8D42-72369D0C1177}"/>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557516" y="658421"/>
            <a:ext cx="864000" cy="864000"/>
          </a:xfrm>
          <a:prstGeom prst="rect">
            <a:avLst/>
          </a:prstGeom>
        </p:spPr>
      </p:pic>
    </p:spTree>
    <p:extLst>
      <p:ext uri="{BB962C8B-B14F-4D97-AF65-F5344CB8AC3E}">
        <p14:creationId xmlns:p14="http://schemas.microsoft.com/office/powerpoint/2010/main" val="3754075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花の模様と文字の加工写真&#10;&#10;中程度の精度で自動的に生成された説明">
            <a:extLst>
              <a:ext uri="{FF2B5EF4-FFF2-40B4-BE49-F238E27FC236}">
                <a16:creationId xmlns:a16="http://schemas.microsoft.com/office/drawing/2014/main" id="{A11D64BF-F5EE-442A-9F37-A8E2572EE5E9}"/>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l="2017" t="183" r="85" b="18629"/>
          <a:stretch/>
        </p:blipFill>
        <p:spPr>
          <a:xfrm rot="16200000" flipV="1">
            <a:off x="-120353" y="-185647"/>
            <a:ext cx="7743003" cy="8114297"/>
          </a:xfrm>
          <a:prstGeom prst="rect">
            <a:avLst/>
          </a:prstGeom>
        </p:spPr>
      </p:pic>
      <p:sp>
        <p:nvSpPr>
          <p:cNvPr id="77" name="TextBox 6">
            <a:extLst>
              <a:ext uri="{FF2B5EF4-FFF2-40B4-BE49-F238E27FC236}">
                <a16:creationId xmlns:a16="http://schemas.microsoft.com/office/drawing/2014/main" id="{C82E2B88-96B3-49CC-9EAD-3C7749503055}"/>
              </a:ext>
            </a:extLst>
          </p:cNvPr>
          <p:cNvSpPr txBox="1"/>
          <p:nvPr/>
        </p:nvSpPr>
        <p:spPr>
          <a:xfrm>
            <a:off x="685452" y="788573"/>
            <a:ext cx="5487096" cy="798937"/>
          </a:xfrm>
          <a:prstGeom prst="rect">
            <a:avLst/>
          </a:prstGeom>
        </p:spPr>
        <p:txBody>
          <a:bodyPr wrap="square" lIns="0" tIns="0" rIns="0" bIns="0" rtlCol="0" anchor="t">
            <a:spAutoFit/>
          </a:bodyPr>
          <a:lstStyle>
            <a:defPPr>
              <a:defRPr lang="en-US"/>
            </a:defPPr>
            <a:lvl1pPr marL="0" algn="l" defTabSz="839876" rtl="0" eaLnBrk="1" latinLnBrk="0" hangingPunct="1">
              <a:defRPr sz="1653" kern="1200">
                <a:solidFill>
                  <a:schemeClr val="tx1"/>
                </a:solidFill>
                <a:latin typeface="+mn-lt"/>
                <a:ea typeface="+mn-ea"/>
                <a:cs typeface="+mn-cs"/>
              </a:defRPr>
            </a:lvl1pPr>
            <a:lvl2pPr marL="419938" algn="l" defTabSz="839876" rtl="0" eaLnBrk="1" latinLnBrk="0" hangingPunct="1">
              <a:defRPr sz="1653" kern="1200">
                <a:solidFill>
                  <a:schemeClr val="tx1"/>
                </a:solidFill>
                <a:latin typeface="+mn-lt"/>
                <a:ea typeface="+mn-ea"/>
                <a:cs typeface="+mn-cs"/>
              </a:defRPr>
            </a:lvl2pPr>
            <a:lvl3pPr marL="839876" algn="l" defTabSz="839876" rtl="0" eaLnBrk="1" latinLnBrk="0" hangingPunct="1">
              <a:defRPr sz="1653" kern="1200">
                <a:solidFill>
                  <a:schemeClr val="tx1"/>
                </a:solidFill>
                <a:latin typeface="+mn-lt"/>
                <a:ea typeface="+mn-ea"/>
                <a:cs typeface="+mn-cs"/>
              </a:defRPr>
            </a:lvl3pPr>
            <a:lvl4pPr marL="1259815" algn="l" defTabSz="839876" rtl="0" eaLnBrk="1" latinLnBrk="0" hangingPunct="1">
              <a:defRPr sz="1653" kern="1200">
                <a:solidFill>
                  <a:schemeClr val="tx1"/>
                </a:solidFill>
                <a:latin typeface="+mn-lt"/>
                <a:ea typeface="+mn-ea"/>
                <a:cs typeface="+mn-cs"/>
              </a:defRPr>
            </a:lvl4pPr>
            <a:lvl5pPr marL="1679753" algn="l" defTabSz="839876" rtl="0" eaLnBrk="1" latinLnBrk="0" hangingPunct="1">
              <a:defRPr sz="1653" kern="1200">
                <a:solidFill>
                  <a:schemeClr val="tx1"/>
                </a:solidFill>
                <a:latin typeface="+mn-lt"/>
                <a:ea typeface="+mn-ea"/>
                <a:cs typeface="+mn-cs"/>
              </a:defRPr>
            </a:lvl5pPr>
            <a:lvl6pPr marL="2099691" algn="l" defTabSz="839876" rtl="0" eaLnBrk="1" latinLnBrk="0" hangingPunct="1">
              <a:defRPr sz="1653" kern="1200">
                <a:solidFill>
                  <a:schemeClr val="tx1"/>
                </a:solidFill>
                <a:latin typeface="+mn-lt"/>
                <a:ea typeface="+mn-ea"/>
                <a:cs typeface="+mn-cs"/>
              </a:defRPr>
            </a:lvl6pPr>
            <a:lvl7pPr marL="2519629" algn="l" defTabSz="839876" rtl="0" eaLnBrk="1" latinLnBrk="0" hangingPunct="1">
              <a:defRPr sz="1653" kern="1200">
                <a:solidFill>
                  <a:schemeClr val="tx1"/>
                </a:solidFill>
                <a:latin typeface="+mn-lt"/>
                <a:ea typeface="+mn-ea"/>
                <a:cs typeface="+mn-cs"/>
              </a:defRPr>
            </a:lvl7pPr>
            <a:lvl8pPr marL="2939567" algn="l" defTabSz="839876" rtl="0" eaLnBrk="1" latinLnBrk="0" hangingPunct="1">
              <a:defRPr sz="1653" kern="1200">
                <a:solidFill>
                  <a:schemeClr val="tx1"/>
                </a:solidFill>
                <a:latin typeface="+mn-lt"/>
                <a:ea typeface="+mn-ea"/>
                <a:cs typeface="+mn-cs"/>
              </a:defRPr>
            </a:lvl8pPr>
            <a:lvl9pPr marL="3359506" algn="l" defTabSz="839876" rtl="0" eaLnBrk="1" latinLnBrk="0" hangingPunct="1">
              <a:defRPr sz="1653" kern="1200">
                <a:solidFill>
                  <a:schemeClr val="tx1"/>
                </a:solidFill>
                <a:latin typeface="+mn-lt"/>
                <a:ea typeface="+mn-ea"/>
                <a:cs typeface="+mn-cs"/>
              </a:defRPr>
            </a:lvl9pPr>
          </a:lstStyle>
          <a:p>
            <a:pPr algn="ctr">
              <a:lnSpc>
                <a:spcPts val="2968"/>
              </a:lnSpc>
            </a:pPr>
            <a:r>
              <a:rPr lang="en-US" sz="3267" b="1" spc="177" dirty="0">
                <a:solidFill>
                  <a:srgbClr val="FEA89C"/>
                </a:solidFill>
                <a:latin typeface="メイリオ" panose="020B0604030504040204" pitchFamily="50" charset="-128"/>
                <a:ea typeface="メイリオ" panose="020B0604030504040204" pitchFamily="50" charset="-128"/>
              </a:rPr>
              <a:t>♦</a:t>
            </a:r>
            <a:r>
              <a:rPr lang="ja-JP" altLang="en-US" sz="3267" b="1" spc="177" dirty="0">
                <a:solidFill>
                  <a:srgbClr val="183B23"/>
                </a:solidFill>
                <a:latin typeface="メイリオ" panose="020B0604030504040204" pitchFamily="50" charset="-128"/>
                <a:ea typeface="メイリオ" panose="020B0604030504040204" pitchFamily="50" charset="-128"/>
              </a:rPr>
              <a:t>都島区（掲載外）</a:t>
            </a:r>
            <a:endParaRPr lang="en-US" altLang="ja-JP" sz="3267" b="1" spc="177" dirty="0">
              <a:solidFill>
                <a:srgbClr val="183B23"/>
              </a:solidFill>
              <a:latin typeface="メイリオ" panose="020B0604030504040204" pitchFamily="50" charset="-128"/>
              <a:ea typeface="メイリオ" panose="020B0604030504040204" pitchFamily="50" charset="-128"/>
            </a:endParaRPr>
          </a:p>
          <a:p>
            <a:pPr algn="ctr">
              <a:lnSpc>
                <a:spcPts val="2968"/>
              </a:lnSpc>
            </a:pPr>
            <a:r>
              <a:rPr lang="ja-JP" altLang="en-US" sz="3267" b="1" spc="177" dirty="0">
                <a:solidFill>
                  <a:srgbClr val="183B23"/>
                </a:solidFill>
                <a:latin typeface="メイリオ" panose="020B0604030504040204" pitchFamily="50" charset="-128"/>
                <a:ea typeface="メイリオ" panose="020B0604030504040204" pitchFamily="50" charset="-128"/>
              </a:rPr>
              <a:t>障がい者福祉事業所</a:t>
            </a:r>
            <a:endParaRPr lang="en-US" sz="3267" b="1" spc="177" dirty="0">
              <a:solidFill>
                <a:srgbClr val="183B23"/>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37CFBAF-17AB-4674-AE6A-7227DC1DF0A2}"/>
              </a:ext>
            </a:extLst>
          </p:cNvPr>
          <p:cNvSpPr txBox="1"/>
          <p:nvPr/>
        </p:nvSpPr>
        <p:spPr>
          <a:xfrm>
            <a:off x="434609" y="1423594"/>
            <a:ext cx="5023275" cy="7647478"/>
          </a:xfrm>
          <a:prstGeom prst="rect">
            <a:avLst/>
          </a:prstGeom>
          <a:noFill/>
        </p:spPr>
        <p:txBody>
          <a:bodyPr wrap="square">
            <a:spAutoFit/>
          </a:bodyPr>
          <a:lstStyle/>
          <a:p>
            <a:pPr marL="285750" indent="-285750">
              <a:lnSpc>
                <a:spcPct val="470000"/>
              </a:lnSpc>
              <a:buFont typeface="Wingdings" panose="05000000000000000000" pitchFamily="2" charset="2"/>
              <a:buChar char="Ø"/>
            </a:pPr>
            <a:r>
              <a:rPr lang="ja-JP" altLang="en-US" b="1" dirty="0">
                <a:latin typeface="メイリオ" panose="020B0604030504040204" pitchFamily="50" charset="-128"/>
                <a:ea typeface="メイリオ" panose="020B0604030504040204" pitchFamily="50" charset="-128"/>
              </a:rPr>
              <a:t>にじいろ</a:t>
            </a:r>
          </a:p>
          <a:p>
            <a:pPr marL="285750" indent="-285750">
              <a:lnSpc>
                <a:spcPct val="470000"/>
              </a:lnSpc>
              <a:buFont typeface="Wingdings" panose="05000000000000000000" pitchFamily="2" charset="2"/>
              <a:buChar char="Ø"/>
            </a:pPr>
            <a:r>
              <a:rPr lang="ja-JP" altLang="en-US" b="1" dirty="0">
                <a:latin typeface="メイリオ" panose="020B0604030504040204" pitchFamily="50" charset="-128"/>
                <a:ea typeface="メイリオ" panose="020B0604030504040204" pitchFamily="50" charset="-128"/>
              </a:rPr>
              <a:t>まんてん都島毛馬教室</a:t>
            </a:r>
          </a:p>
          <a:p>
            <a:pPr marL="285750" indent="-285750">
              <a:lnSpc>
                <a:spcPct val="470000"/>
              </a:lnSpc>
              <a:buFont typeface="Wingdings" panose="05000000000000000000" pitchFamily="2" charset="2"/>
              <a:buChar char="Ø"/>
            </a:pPr>
            <a:r>
              <a:rPr lang="ja-JP" altLang="en-US" b="1" dirty="0">
                <a:latin typeface="メイリオ" panose="020B0604030504040204" pitchFamily="50" charset="-128"/>
                <a:ea typeface="メイリオ" panose="020B0604030504040204" pitchFamily="50" charset="-128"/>
              </a:rPr>
              <a:t>おれんじえん</a:t>
            </a:r>
          </a:p>
          <a:p>
            <a:pPr marL="285750" indent="-285750">
              <a:lnSpc>
                <a:spcPct val="470000"/>
              </a:lnSpc>
              <a:buFont typeface="Wingdings" panose="05000000000000000000" pitchFamily="2" charset="2"/>
              <a:buChar char="Ø"/>
            </a:pPr>
            <a:r>
              <a:rPr lang="ja-JP" altLang="en-US" b="1" dirty="0">
                <a:latin typeface="メイリオ" panose="020B0604030504040204" pitchFamily="50" charset="-128"/>
                <a:ea typeface="メイリオ" panose="020B0604030504040204" pitchFamily="50" charset="-128"/>
              </a:rPr>
              <a:t>放課後等デイサービス　あすなろわかば</a:t>
            </a:r>
          </a:p>
          <a:p>
            <a:pPr marL="285750" indent="-285750">
              <a:lnSpc>
                <a:spcPct val="470000"/>
              </a:lnSpc>
              <a:buFont typeface="Wingdings" panose="05000000000000000000" pitchFamily="2" charset="2"/>
              <a:buChar char="Ø"/>
            </a:pPr>
            <a:r>
              <a:rPr lang="ja-JP" altLang="en-US" b="1" dirty="0">
                <a:latin typeface="メイリオ" panose="020B0604030504040204" pitchFamily="50" charset="-128"/>
                <a:ea typeface="メイリオ" panose="020B0604030504040204" pitchFamily="50" charset="-128"/>
              </a:rPr>
              <a:t>社会福祉法人治栄会あかまつ園</a:t>
            </a:r>
          </a:p>
          <a:p>
            <a:pPr marL="285750" indent="-285750">
              <a:lnSpc>
                <a:spcPct val="470000"/>
              </a:lnSpc>
              <a:buFont typeface="Wingdings" panose="05000000000000000000" pitchFamily="2" charset="2"/>
              <a:buChar char="Ø"/>
            </a:pPr>
            <a:r>
              <a:rPr lang="ja-JP" altLang="en-US" b="1" dirty="0">
                <a:latin typeface="メイリオ" panose="020B0604030504040204" pitchFamily="50" charset="-128"/>
                <a:ea typeface="メイリオ" panose="020B0604030504040204" pitchFamily="50" charset="-128"/>
              </a:rPr>
              <a:t>キッズハーモニー都島</a:t>
            </a:r>
          </a:p>
        </p:txBody>
      </p:sp>
      <p:grpSp>
        <p:nvGrpSpPr>
          <p:cNvPr id="2" name="グループ化 1">
            <a:extLst>
              <a:ext uri="{FF2B5EF4-FFF2-40B4-BE49-F238E27FC236}">
                <a16:creationId xmlns:a16="http://schemas.microsoft.com/office/drawing/2014/main" id="{30DFF084-2CA6-4F8D-BC6D-5106B915973F}"/>
              </a:ext>
            </a:extLst>
          </p:cNvPr>
          <p:cNvGrpSpPr/>
          <p:nvPr/>
        </p:nvGrpSpPr>
        <p:grpSpPr>
          <a:xfrm>
            <a:off x="1370371" y="1848000"/>
            <a:ext cx="5196197" cy="7906873"/>
            <a:chOff x="8168194" y="2118000"/>
            <a:chExt cx="5196197" cy="7906873"/>
          </a:xfrm>
        </p:grpSpPr>
        <p:sp>
          <p:nvSpPr>
            <p:cNvPr id="11" name="テキスト ボックス 10">
              <a:extLst>
                <a:ext uri="{FF2B5EF4-FFF2-40B4-BE49-F238E27FC236}">
                  <a16:creationId xmlns:a16="http://schemas.microsoft.com/office/drawing/2014/main" id="{FD90A62D-83AF-48D1-9524-E178061C7ECC}"/>
                </a:ext>
              </a:extLst>
            </p:cNvPr>
            <p:cNvSpPr txBox="1"/>
            <p:nvPr/>
          </p:nvSpPr>
          <p:spPr>
            <a:xfrm>
              <a:off x="8168194" y="2118000"/>
              <a:ext cx="3875013" cy="7578998"/>
            </a:xfrm>
            <a:prstGeom prst="rect">
              <a:avLst/>
            </a:prstGeom>
            <a:noFill/>
          </p:spPr>
          <p:txBody>
            <a:bodyPr wrap="square">
              <a:spAutoFit/>
            </a:bodyPr>
            <a:lstStyle/>
            <a:p>
              <a:pPr>
                <a:lnSpc>
                  <a:spcPct val="600000"/>
                </a:lnSpc>
              </a:pP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534-0026</a:t>
              </a:r>
            </a:p>
            <a:p>
              <a:pPr>
                <a:lnSpc>
                  <a:spcPct val="600000"/>
                </a:lnSpc>
              </a:pP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534-0001</a:t>
              </a:r>
            </a:p>
            <a:p>
              <a:pPr>
                <a:lnSpc>
                  <a:spcPct val="600000"/>
                </a:lnSpc>
              </a:pP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534-0027</a:t>
              </a:r>
            </a:p>
            <a:p>
              <a:pPr>
                <a:lnSpc>
                  <a:spcPct val="600000"/>
                </a:lnSpc>
              </a:pP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534-0022</a:t>
              </a:r>
            </a:p>
            <a:p>
              <a:pPr>
                <a:lnSpc>
                  <a:spcPct val="600000"/>
                </a:lnSpc>
              </a:pP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534-0012</a:t>
              </a:r>
            </a:p>
            <a:p>
              <a:pPr>
                <a:lnSpc>
                  <a:spcPct val="600000"/>
                </a:lnSpc>
              </a:pP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534-0012</a:t>
              </a:r>
            </a:p>
          </p:txBody>
        </p:sp>
        <p:sp>
          <p:nvSpPr>
            <p:cNvPr id="13" name="テキスト ボックス 12">
              <a:extLst>
                <a:ext uri="{FF2B5EF4-FFF2-40B4-BE49-F238E27FC236}">
                  <a16:creationId xmlns:a16="http://schemas.microsoft.com/office/drawing/2014/main" id="{4FB13CD6-3546-4B3F-A4B2-02FA5DB26C0A}"/>
                </a:ext>
              </a:extLst>
            </p:cNvPr>
            <p:cNvSpPr txBox="1">
              <a:spLocks noChangeAspect="1"/>
            </p:cNvSpPr>
            <p:nvPr/>
          </p:nvSpPr>
          <p:spPr>
            <a:xfrm>
              <a:off x="8197116" y="2445875"/>
              <a:ext cx="5167275" cy="7578998"/>
            </a:xfrm>
            <a:prstGeom prst="rect">
              <a:avLst/>
            </a:prstGeom>
            <a:noFill/>
          </p:spPr>
          <p:txBody>
            <a:bodyPr wrap="square">
              <a:spAutoFit/>
            </a:bodyPr>
            <a:lstStyle/>
            <a:p>
              <a:pPr>
                <a:lnSpc>
                  <a:spcPct val="600000"/>
                </a:lnSpc>
              </a:pPr>
              <a:r>
                <a:rPr lang="ja-JP" altLang="en-US" sz="1400" u="sng" dirty="0">
                  <a:latin typeface="メイリオ" panose="020B0604030504040204" pitchFamily="50" charset="-128"/>
                  <a:ea typeface="メイリオ" panose="020B0604030504040204" pitchFamily="50" charset="-128"/>
                </a:rPr>
                <a:t>大阪市都島区網島町１２番５号　シャンボール天満１０１</a:t>
              </a:r>
            </a:p>
            <a:p>
              <a:pPr>
                <a:lnSpc>
                  <a:spcPct val="600000"/>
                </a:lnSpc>
              </a:pPr>
              <a:r>
                <a:rPr lang="ja-JP" altLang="en-US" sz="1400" u="sng" dirty="0">
                  <a:latin typeface="メイリオ" panose="020B0604030504040204" pitchFamily="50" charset="-128"/>
                  <a:ea typeface="メイリオ" panose="020B0604030504040204" pitchFamily="50" charset="-128"/>
                </a:rPr>
                <a:t>大阪市都島区毛馬町一丁目６番９号　アフロディーテ毛馬１Ｆ</a:t>
              </a:r>
            </a:p>
            <a:p>
              <a:pPr>
                <a:lnSpc>
                  <a:spcPct val="600000"/>
                </a:lnSpc>
              </a:pPr>
              <a:r>
                <a:rPr lang="ja-JP" altLang="en-US" sz="1400" u="sng" dirty="0">
                  <a:latin typeface="メイリオ" panose="020B0604030504040204" pitchFamily="50" charset="-128"/>
                  <a:ea typeface="メイリオ" panose="020B0604030504040204" pitchFamily="50" charset="-128"/>
                </a:rPr>
                <a:t>大阪市都島区中野町一丁目２番１２号　カーサー弥生１０１号</a:t>
              </a:r>
            </a:p>
            <a:p>
              <a:pPr>
                <a:lnSpc>
                  <a:spcPct val="600000"/>
                </a:lnSpc>
              </a:pPr>
              <a:r>
                <a:rPr lang="ja-JP" altLang="en-US" sz="1400" u="sng" dirty="0">
                  <a:latin typeface="メイリオ" panose="020B0604030504040204" pitchFamily="50" charset="-128"/>
                  <a:ea typeface="メイリオ" panose="020B0604030504040204" pitchFamily="50" charset="-128"/>
                </a:rPr>
                <a:t>大阪市都島区都島中通二丁目１８番４号　 </a:t>
              </a:r>
            </a:p>
            <a:p>
              <a:pPr>
                <a:lnSpc>
                  <a:spcPct val="600000"/>
                </a:lnSpc>
              </a:pPr>
              <a:r>
                <a:rPr lang="ja-JP" altLang="en-US" sz="1400" u="sng" dirty="0">
                  <a:latin typeface="メイリオ" panose="020B0604030504040204" pitchFamily="50" charset="-128"/>
                  <a:ea typeface="メイリオ" panose="020B0604030504040204" pitchFamily="50" charset="-128"/>
                </a:rPr>
                <a:t>大阪市都島区御幸町二丁目１０番２３号　 </a:t>
              </a:r>
            </a:p>
            <a:p>
              <a:pPr>
                <a:lnSpc>
                  <a:spcPct val="600000"/>
                </a:lnSpc>
              </a:pPr>
              <a:r>
                <a:rPr lang="ja-JP" altLang="en-US" sz="1400" u="sng" dirty="0">
                  <a:latin typeface="メイリオ" panose="020B0604030504040204" pitchFamily="50" charset="-128"/>
                  <a:ea typeface="メイリオ" panose="020B0604030504040204" pitchFamily="50" charset="-128"/>
                </a:rPr>
                <a:t>大阪市都島区御幸町一丁目６番１２号　 </a:t>
              </a:r>
            </a:p>
          </p:txBody>
        </p:sp>
      </p:grpSp>
      <p:sp>
        <p:nvSpPr>
          <p:cNvPr id="15" name="テキスト ボックス 14">
            <a:extLst>
              <a:ext uri="{FF2B5EF4-FFF2-40B4-BE49-F238E27FC236}">
                <a16:creationId xmlns:a16="http://schemas.microsoft.com/office/drawing/2014/main" id="{7D581C2C-0DB1-42B3-9487-4CB0C9218D69}"/>
              </a:ext>
            </a:extLst>
          </p:cNvPr>
          <p:cNvSpPr txBox="1"/>
          <p:nvPr/>
        </p:nvSpPr>
        <p:spPr>
          <a:xfrm>
            <a:off x="4565038" y="1826425"/>
            <a:ext cx="1998192" cy="7572522"/>
          </a:xfrm>
          <a:prstGeom prst="rect">
            <a:avLst/>
          </a:prstGeom>
          <a:noFill/>
        </p:spPr>
        <p:txBody>
          <a:bodyPr wrap="square">
            <a:spAutoFit/>
          </a:bodyPr>
          <a:lstStyle/>
          <a:p>
            <a:pPr>
              <a:lnSpc>
                <a:spcPct val="600000"/>
              </a:lnSpc>
            </a:pPr>
            <a:r>
              <a:rPr lang="en-US" altLang="ja-JP" sz="1400" b="1" u="sng" dirty="0">
                <a:latin typeface="メイリオ" panose="020B0604030504040204" pitchFamily="50" charset="-128"/>
                <a:ea typeface="メイリオ" panose="020B0604030504040204" pitchFamily="50" charset="-128"/>
              </a:rPr>
              <a:t>TEL 06-6353-6700</a:t>
            </a:r>
          </a:p>
          <a:p>
            <a:pPr>
              <a:lnSpc>
                <a:spcPct val="600000"/>
              </a:lnSpc>
            </a:pPr>
            <a:r>
              <a:rPr lang="en-US" altLang="ja-JP" sz="1400" b="1" u="sng" dirty="0">
                <a:latin typeface="メイリオ" panose="020B0604030504040204" pitchFamily="50" charset="-128"/>
                <a:ea typeface="メイリオ" panose="020B0604030504040204" pitchFamily="50" charset="-128"/>
              </a:rPr>
              <a:t>TEL 06-6921-1100</a:t>
            </a:r>
          </a:p>
          <a:p>
            <a:pPr>
              <a:lnSpc>
                <a:spcPct val="600000"/>
              </a:lnSpc>
            </a:pPr>
            <a:r>
              <a:rPr lang="en-US" altLang="ja-JP" sz="1400" b="1" u="sng" dirty="0">
                <a:latin typeface="メイリオ" panose="020B0604030504040204" pitchFamily="50" charset="-128"/>
                <a:ea typeface="メイリオ" panose="020B0604030504040204" pitchFamily="50" charset="-128"/>
              </a:rPr>
              <a:t>TEL 06-6924-5533</a:t>
            </a:r>
          </a:p>
          <a:p>
            <a:pPr>
              <a:lnSpc>
                <a:spcPct val="600000"/>
              </a:lnSpc>
            </a:pPr>
            <a:r>
              <a:rPr lang="en-US" altLang="ja-JP" sz="1400" b="1" u="sng" dirty="0">
                <a:latin typeface="メイリオ" panose="020B0604030504040204" pitchFamily="50" charset="-128"/>
                <a:ea typeface="メイリオ" panose="020B0604030504040204" pitchFamily="50" charset="-128"/>
              </a:rPr>
              <a:t>TEL 06-6167-7417</a:t>
            </a:r>
          </a:p>
          <a:p>
            <a:pPr>
              <a:lnSpc>
                <a:spcPct val="600000"/>
              </a:lnSpc>
            </a:pPr>
            <a:r>
              <a:rPr lang="en-US" altLang="ja-JP" sz="1400" b="1" u="sng" dirty="0">
                <a:latin typeface="メイリオ" panose="020B0604030504040204" pitchFamily="50" charset="-128"/>
                <a:ea typeface="メイリオ" panose="020B0604030504040204" pitchFamily="50" charset="-128"/>
              </a:rPr>
              <a:t>TEL 06-6929-5100</a:t>
            </a:r>
          </a:p>
          <a:p>
            <a:pPr>
              <a:lnSpc>
                <a:spcPct val="600000"/>
              </a:lnSpc>
            </a:pPr>
            <a:r>
              <a:rPr lang="en-US" altLang="ja-JP" sz="1400" b="1" u="sng" dirty="0">
                <a:latin typeface="メイリオ" panose="020B0604030504040204" pitchFamily="50" charset="-128"/>
                <a:ea typeface="メイリオ" panose="020B0604030504040204" pitchFamily="50" charset="-128"/>
              </a:rPr>
              <a:t>TEL 06-6924-5011</a:t>
            </a:r>
          </a:p>
        </p:txBody>
      </p:sp>
    </p:spTree>
    <p:extLst>
      <p:ext uri="{BB962C8B-B14F-4D97-AF65-F5344CB8AC3E}">
        <p14:creationId xmlns:p14="http://schemas.microsoft.com/office/powerpoint/2010/main" val="1256339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夜の街の風景&#10;&#10;自動的に生成された説明">
            <a:extLst>
              <a:ext uri="{FF2B5EF4-FFF2-40B4-BE49-F238E27FC236}">
                <a16:creationId xmlns:a16="http://schemas.microsoft.com/office/drawing/2014/main" id="{926702B2-500E-4C5D-AFC8-A41736F1C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86" y="813000"/>
            <a:ext cx="5375228" cy="7602868"/>
          </a:xfrm>
          <a:prstGeom prst="rect">
            <a:avLst/>
          </a:prstGeom>
          <a:ln>
            <a:noFill/>
          </a:ln>
          <a:effectLst>
            <a:softEdge rad="635000"/>
          </a:effectLst>
        </p:spPr>
      </p:pic>
      <p:pic>
        <p:nvPicPr>
          <p:cNvPr id="5" name="図 4" descr="文字が書かれている&#10;&#10;中程度の精度で自動的に生成された説明">
            <a:extLst>
              <a:ext uri="{FF2B5EF4-FFF2-40B4-BE49-F238E27FC236}">
                <a16:creationId xmlns:a16="http://schemas.microsoft.com/office/drawing/2014/main" id="{06AD5A98-ABBA-4301-91D0-C81FEC9AD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000" y="8395365"/>
            <a:ext cx="3227614" cy="1130258"/>
          </a:xfrm>
          <a:prstGeom prst="rect">
            <a:avLst/>
          </a:prstGeom>
        </p:spPr>
      </p:pic>
    </p:spTree>
    <p:extLst>
      <p:ext uri="{BB962C8B-B14F-4D97-AF65-F5344CB8AC3E}">
        <p14:creationId xmlns:p14="http://schemas.microsoft.com/office/powerpoint/2010/main" val="7081702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8B512DC-1696-450F-83FD-789F5BDA8537}"/>
              </a:ext>
            </a:extLst>
          </p:cNvPr>
          <p:cNvSpPr txBox="1"/>
          <p:nvPr/>
        </p:nvSpPr>
        <p:spPr>
          <a:xfrm>
            <a:off x="1943100" y="3962400"/>
            <a:ext cx="2971800" cy="1323439"/>
          </a:xfrm>
          <a:prstGeom prst="rect">
            <a:avLst/>
          </a:prstGeom>
          <a:noFill/>
        </p:spPr>
        <p:txBody>
          <a:bodyPr wrap="square" rtlCol="0">
            <a:spAutoFit/>
          </a:bodyPr>
          <a:lstStyle>
            <a:defPPr>
              <a:defRPr lang="ja-JP"/>
            </a:defPPr>
            <a:lvl1pPr marL="0" algn="l" defTabSz="1226576" rtl="0" eaLnBrk="1" latinLnBrk="0" hangingPunct="1">
              <a:defRPr kumimoji="1" sz="2415" kern="1200">
                <a:solidFill>
                  <a:schemeClr val="tx1"/>
                </a:solidFill>
                <a:latin typeface="+mn-lt"/>
                <a:ea typeface="+mn-ea"/>
                <a:cs typeface="+mn-cs"/>
              </a:defRPr>
            </a:lvl1pPr>
            <a:lvl2pPr marL="613288" algn="l" defTabSz="1226576" rtl="0" eaLnBrk="1" latinLnBrk="0" hangingPunct="1">
              <a:defRPr kumimoji="1" sz="2415" kern="1200">
                <a:solidFill>
                  <a:schemeClr val="tx1"/>
                </a:solidFill>
                <a:latin typeface="+mn-lt"/>
                <a:ea typeface="+mn-ea"/>
                <a:cs typeface="+mn-cs"/>
              </a:defRPr>
            </a:lvl2pPr>
            <a:lvl3pPr marL="1226576" algn="l" defTabSz="1226576" rtl="0" eaLnBrk="1" latinLnBrk="0" hangingPunct="1">
              <a:defRPr kumimoji="1" sz="2415" kern="1200">
                <a:solidFill>
                  <a:schemeClr val="tx1"/>
                </a:solidFill>
                <a:latin typeface="+mn-lt"/>
                <a:ea typeface="+mn-ea"/>
                <a:cs typeface="+mn-cs"/>
              </a:defRPr>
            </a:lvl3pPr>
            <a:lvl4pPr marL="1839864" algn="l" defTabSz="1226576" rtl="0" eaLnBrk="1" latinLnBrk="0" hangingPunct="1">
              <a:defRPr kumimoji="1" sz="2415" kern="1200">
                <a:solidFill>
                  <a:schemeClr val="tx1"/>
                </a:solidFill>
                <a:latin typeface="+mn-lt"/>
                <a:ea typeface="+mn-ea"/>
                <a:cs typeface="+mn-cs"/>
              </a:defRPr>
            </a:lvl4pPr>
            <a:lvl5pPr marL="2453152" algn="l" defTabSz="1226576" rtl="0" eaLnBrk="1" latinLnBrk="0" hangingPunct="1">
              <a:defRPr kumimoji="1" sz="2415" kern="1200">
                <a:solidFill>
                  <a:schemeClr val="tx1"/>
                </a:solidFill>
                <a:latin typeface="+mn-lt"/>
                <a:ea typeface="+mn-ea"/>
                <a:cs typeface="+mn-cs"/>
              </a:defRPr>
            </a:lvl5pPr>
            <a:lvl6pPr marL="3066440" algn="l" defTabSz="1226576" rtl="0" eaLnBrk="1" latinLnBrk="0" hangingPunct="1">
              <a:defRPr kumimoji="1" sz="2415" kern="1200">
                <a:solidFill>
                  <a:schemeClr val="tx1"/>
                </a:solidFill>
                <a:latin typeface="+mn-lt"/>
                <a:ea typeface="+mn-ea"/>
                <a:cs typeface="+mn-cs"/>
              </a:defRPr>
            </a:lvl6pPr>
            <a:lvl7pPr marL="3679728" algn="l" defTabSz="1226576" rtl="0" eaLnBrk="1" latinLnBrk="0" hangingPunct="1">
              <a:defRPr kumimoji="1" sz="2415" kern="1200">
                <a:solidFill>
                  <a:schemeClr val="tx1"/>
                </a:solidFill>
                <a:latin typeface="+mn-lt"/>
                <a:ea typeface="+mn-ea"/>
                <a:cs typeface="+mn-cs"/>
              </a:defRPr>
            </a:lvl7pPr>
            <a:lvl8pPr marL="4293017" algn="l" defTabSz="1226576" rtl="0" eaLnBrk="1" latinLnBrk="0" hangingPunct="1">
              <a:defRPr kumimoji="1" sz="2415" kern="1200">
                <a:solidFill>
                  <a:schemeClr val="tx1"/>
                </a:solidFill>
                <a:latin typeface="+mn-lt"/>
                <a:ea typeface="+mn-ea"/>
                <a:cs typeface="+mn-cs"/>
              </a:defRPr>
            </a:lvl8pPr>
            <a:lvl9pPr marL="4906305" algn="l" defTabSz="1226576" rtl="0" eaLnBrk="1" latinLnBrk="0" hangingPunct="1">
              <a:defRPr kumimoji="1" sz="2415" kern="1200">
                <a:solidFill>
                  <a:schemeClr val="tx1"/>
                </a:solidFill>
                <a:latin typeface="+mn-lt"/>
                <a:ea typeface="+mn-ea"/>
                <a:cs typeface="+mn-cs"/>
              </a:defRPr>
            </a:lvl9pPr>
          </a:lstStyle>
          <a:p>
            <a:pPr algn="ctr"/>
            <a:endParaRPr kumimoji="1" lang="en-US" altLang="ja-JP" sz="1600" b="1" dirty="0">
              <a:solidFill>
                <a:schemeClr val="bg1"/>
              </a:solidFill>
              <a:highlight>
                <a:srgbClr val="9B6250"/>
              </a:highlight>
              <a:latin typeface="メイリオ" panose="020B0604030504040204" pitchFamily="50" charset="-128"/>
              <a:ea typeface="メイリオ" panose="020B0604030504040204" pitchFamily="50" charset="-128"/>
            </a:endParaRPr>
          </a:p>
          <a:p>
            <a:pPr algn="ctr"/>
            <a:r>
              <a:rPr kumimoji="1" lang="ja-JP" altLang="en-US" sz="1600" b="1" dirty="0">
                <a:solidFill>
                  <a:srgbClr val="C00000"/>
                </a:solidFill>
                <a:latin typeface="メイリオ" panose="020B0604030504040204" pitchFamily="50" charset="-128"/>
                <a:ea typeface="メイリオ" panose="020B0604030504040204" pitchFamily="50" charset="-128"/>
              </a:rPr>
              <a:t>都島区役所</a:t>
            </a:r>
            <a:endParaRPr kumimoji="1" lang="en-US" altLang="ja-JP" sz="1600" b="1" dirty="0">
              <a:solidFill>
                <a:srgbClr val="C00000"/>
              </a:solidFill>
              <a:latin typeface="メイリオ" panose="020B0604030504040204" pitchFamily="50" charset="-128"/>
              <a:ea typeface="メイリオ" panose="020B0604030504040204" pitchFamily="50" charset="-128"/>
            </a:endParaRPr>
          </a:p>
          <a:p>
            <a:pPr algn="ctr"/>
            <a:r>
              <a:rPr lang="ja-JP" altLang="en-US" sz="1600" b="1" dirty="0">
                <a:solidFill>
                  <a:srgbClr val="C00000"/>
                </a:solidFill>
                <a:latin typeface="メイリオ" panose="020B0604030504040204" pitchFamily="50" charset="-128"/>
                <a:ea typeface="メイリオ" panose="020B0604030504040204" pitchFamily="50" charset="-128"/>
              </a:rPr>
              <a:t>都島区地域自立支援協議会</a:t>
            </a:r>
            <a:endParaRPr lang="en-US" altLang="ja-JP" sz="1600" b="1" dirty="0">
              <a:solidFill>
                <a:srgbClr val="C00000"/>
              </a:solidFill>
              <a:latin typeface="メイリオ" panose="020B0604030504040204" pitchFamily="50" charset="-128"/>
              <a:ea typeface="メイリオ" panose="020B0604030504040204" pitchFamily="50" charset="-128"/>
            </a:endParaRPr>
          </a:p>
          <a:p>
            <a:pPr algn="ctr"/>
            <a:r>
              <a:rPr kumimoji="1" lang="ja-JP" altLang="en-US" sz="1600" b="1" dirty="0">
                <a:solidFill>
                  <a:srgbClr val="C00000"/>
                </a:solidFill>
                <a:latin typeface="メイリオ" panose="020B0604030504040204" pitchFamily="50" charset="-128"/>
                <a:ea typeface="メイリオ" panose="020B0604030504040204" pitchFamily="50" charset="-128"/>
              </a:rPr>
              <a:t>電話　</a:t>
            </a:r>
            <a:r>
              <a:rPr kumimoji="1" lang="en-US" altLang="ja-JP" sz="1600" b="1" dirty="0">
                <a:solidFill>
                  <a:srgbClr val="C00000"/>
                </a:solidFill>
                <a:latin typeface="メイリオ" panose="020B0604030504040204" pitchFamily="50" charset="-128"/>
                <a:ea typeface="メイリオ" panose="020B0604030504040204" pitchFamily="50" charset="-128"/>
              </a:rPr>
              <a:t>06-6882-9857</a:t>
            </a:r>
          </a:p>
          <a:p>
            <a:pPr algn="ctr"/>
            <a:r>
              <a:rPr lang="ja-JP" altLang="en-US" sz="1600" b="1" dirty="0">
                <a:solidFill>
                  <a:srgbClr val="C00000"/>
                </a:solidFill>
                <a:latin typeface="メイリオ" panose="020B0604030504040204" pitchFamily="50" charset="-128"/>
                <a:ea typeface="メイリオ" panose="020B0604030504040204" pitchFamily="50" charset="-128"/>
              </a:rPr>
              <a:t>（都島区役所保健福祉課）</a:t>
            </a:r>
            <a:endParaRPr kumimoji="1" lang="ja-JP" altLang="en-US" sz="1600" b="1" dirty="0">
              <a:solidFill>
                <a:srgbClr val="C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42291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生活介護たんばや</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154162"/>
          </a:xfrm>
          <a:prstGeom prst="rect">
            <a:avLst/>
          </a:prstGeom>
          <a:noFill/>
        </p:spPr>
        <p:txBody>
          <a:bodyPr wrap="square" rtlCol="0">
            <a:spAutoFit/>
          </a:bodyPr>
          <a:lstStyle/>
          <a:p>
            <a:pPr>
              <a:lnSpc>
                <a:spcPct val="200000"/>
              </a:lnSpc>
            </a:pPr>
            <a:r>
              <a:rPr kumimoji="1" lang="ja-JP" altLang="en-US" sz="1200" dirty="0">
                <a:latin typeface="メイリオ" panose="020B0604030504040204" pitchFamily="50" charset="-128"/>
                <a:ea typeface="メイリオ" panose="020B0604030504040204" pitchFamily="50" charset="-128"/>
              </a:rPr>
              <a:t>いつも笑顔で自分らしく生活を送っていただけるよう支援を行っております。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創作活動・レクリエーション活動</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946413"/>
          </a:xfrm>
          <a:prstGeom prst="rect">
            <a:avLst/>
          </a:prstGeom>
          <a:noFill/>
        </p:spPr>
        <p:txBody>
          <a:bodyPr wrap="square" rtlCol="0">
            <a:spAutoFit/>
          </a:bodyPr>
          <a:lstStyle/>
          <a:p>
            <a:pPr>
              <a:lnSpc>
                <a:spcPct val="250000"/>
              </a:lnSpc>
            </a:pPr>
            <a:r>
              <a:rPr kumimoji="1" lang="ja-JP" altLang="en-US" sz="1200" dirty="0">
                <a:latin typeface="メイリオ" panose="020B0604030504040204" pitchFamily="50" charset="-128"/>
                <a:ea typeface="メイリオ" panose="020B0604030504040204" pitchFamily="50" charset="-128"/>
              </a:rPr>
              <a:t>毎月、手作りで工作活動を行ったり、毎週</a:t>
            </a:r>
            <a:r>
              <a:rPr kumimoji="1" lang="en-US" altLang="ja-JP" sz="1200" dirty="0">
                <a:latin typeface="メイリオ" panose="020B0604030504040204" pitchFamily="50" charset="-128"/>
                <a:ea typeface="メイリオ" panose="020B0604030504040204" pitchFamily="50" charset="-128"/>
              </a:rPr>
              <a:t>1</a:t>
            </a:r>
            <a:r>
              <a:rPr kumimoji="1" lang="ja-JP" altLang="en-US" sz="1200" dirty="0">
                <a:latin typeface="メイリオ" panose="020B0604030504040204" pitchFamily="50" charset="-128"/>
                <a:ea typeface="メイリオ" panose="020B0604030504040204" pitchFamily="50" charset="-128"/>
              </a:rPr>
              <a:t>回音楽療法士による音楽活動等を行っています。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生活介護たんばや</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534-0001</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サンパティーク毛馬</a:t>
            </a:r>
            <a:r>
              <a:rPr kumimoji="1" lang="en-US" altLang="ja-JP" sz="900">
                <a:latin typeface="メイリオ" panose="020B0604030504040204" pitchFamily="50" charset="-128"/>
                <a:ea typeface="メイリオ" panose="020B0604030504040204" pitchFamily="50" charset="-128"/>
              </a:rPr>
              <a:t>101</a:t>
            </a:r>
            <a:r>
              <a:rPr kumimoji="1" lang="ja-JP" altLang="en-US" sz="900">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06-6924-2941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ws-you@ares.eonet.ne.jp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おおさか東線「城北公園通り駅」より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a:t>
            </a:r>
            <a:r>
              <a:rPr lang="en-US" altLang="ja-JP" sz="900" b="0" i="0" dirty="0">
                <a:effectLst/>
                <a:latin typeface="メイリオ" panose="020B0604030504040204" pitchFamily="50" charset="-128"/>
                <a:ea typeface="メイリオ" panose="020B0604030504040204" pitchFamily="50" charset="-128"/>
              </a:rPr>
              <a:t>6</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大阪市都島区毛馬町</a:t>
            </a:r>
            <a:r>
              <a:rPr lang="en-US" altLang="zh-TW" sz="900" b="0" i="0">
                <a:solidFill>
                  <a:srgbClr val="202124"/>
                </a:solidFill>
                <a:effectLst/>
                <a:latin typeface="メイリオ" panose="020B0604030504040204" pitchFamily="50" charset="-128"/>
                <a:ea typeface="メイリオ" panose="020B0604030504040204" pitchFamily="50" charset="-128"/>
              </a:rPr>
              <a:t>2</a:t>
            </a:r>
            <a:r>
              <a:rPr lang="zh-TW" altLang="en-US" sz="900" b="0" i="0">
                <a:solidFill>
                  <a:srgbClr val="202124"/>
                </a:solidFill>
                <a:effectLst/>
                <a:latin typeface="メイリオ" panose="020B0604030504040204" pitchFamily="50" charset="-128"/>
                <a:ea typeface="メイリオ" panose="020B0604030504040204" pitchFamily="50" charset="-128"/>
              </a:rPr>
              <a:t>丁目</a:t>
            </a:r>
            <a:r>
              <a:rPr lang="en-US" altLang="zh-TW" sz="900" b="0" i="0">
                <a:solidFill>
                  <a:srgbClr val="202124"/>
                </a:solidFill>
                <a:effectLst/>
                <a:latin typeface="メイリオ" panose="020B0604030504040204" pitchFamily="50" charset="-128"/>
                <a:ea typeface="メイリオ" panose="020B0604030504040204" pitchFamily="50" charset="-128"/>
              </a:rPr>
              <a:t>8</a:t>
            </a:r>
            <a:r>
              <a:rPr lang="zh-TW" altLang="en-US" sz="900" b="0" i="0">
                <a:solidFill>
                  <a:srgbClr val="202124"/>
                </a:solidFill>
                <a:effectLst/>
                <a:latin typeface="メイリオ" panose="020B0604030504040204" pitchFamily="50" charset="-128"/>
                <a:ea typeface="メイリオ" panose="020B0604030504040204" pitchFamily="50" charset="-128"/>
              </a:rPr>
              <a:t>番</a:t>
            </a:r>
            <a:r>
              <a:rPr lang="en-US" altLang="zh-TW" sz="900" b="0" i="0">
                <a:solidFill>
                  <a:srgbClr val="202124"/>
                </a:solidFill>
                <a:effectLst/>
                <a:latin typeface="メイリオ" panose="020B0604030504040204" pitchFamily="50" charset="-128"/>
                <a:ea typeface="メイリオ" panose="020B0604030504040204" pitchFamily="50" charset="-128"/>
              </a:rPr>
              <a:t>26</a:t>
            </a:r>
            <a:r>
              <a:rPr lang="zh-TW" altLang="en-US" sz="900" b="0" i="0">
                <a:solidFill>
                  <a:srgbClr val="202124"/>
                </a:solidFill>
                <a:effectLst/>
                <a:latin typeface="メイリオ" panose="020B0604030504040204" pitchFamily="50" charset="-128"/>
                <a:ea typeface="メイリオ" panose="020B0604030504040204" pitchFamily="50" charset="-128"/>
              </a:rPr>
              <a:t>号</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09:00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endParaRPr kumimoji="1" lang="en-US" altLang="zh-CN" sz="900" dirty="0">
              <a:latin typeface="メイリオ" panose="020B0604030504040204" pitchFamily="50" charset="-128"/>
              <a:ea typeface="メイリオ" panose="020B0604030504040204" pitchFamily="50" charset="-128"/>
            </a:endParaRPr>
          </a:p>
          <a:p>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東淀川区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16:00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生活介護</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hidden="1">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精神</a:t>
            </a: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3</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solidFill>
                  <a:schemeClr val="bg1"/>
                </a:solidFill>
                <a:latin typeface="メイリオ" panose="020B0604030504040204" pitchFamily="50" charset="-128"/>
                <a:ea typeface="メイリオ" panose="020B0604030504040204" pitchFamily="50" charset="-128"/>
              </a:rPr>
              <a:t>毛馬町</a:t>
            </a: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44" name="図 43" descr="部屋に備えている色々な家具&#10;&#10;中程度の精度で自動的に生成された説明">
            <a:extLst>
              <a:ext uri="{FF2B5EF4-FFF2-40B4-BE49-F238E27FC236}">
                <a16:creationId xmlns:a16="http://schemas.microsoft.com/office/drawing/2014/main" id="{A7759A4B-07B4-4379-8B02-9D47153D753F}"/>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976525" y="1620641"/>
            <a:ext cx="3463200" cy="2628000"/>
          </a:xfrm>
          <a:prstGeom prst="rect">
            <a:avLst/>
          </a:prstGeom>
        </p:spPr>
      </p:pic>
      <p:pic>
        <p:nvPicPr>
          <p:cNvPr id="51" name="図 50" descr="テーブル が含まれている画像&#10;&#10;自動的に生成された説明">
            <a:extLst>
              <a:ext uri="{FF2B5EF4-FFF2-40B4-BE49-F238E27FC236}">
                <a16:creationId xmlns:a16="http://schemas.microsoft.com/office/drawing/2014/main" id="{839C266F-3708-478E-903A-331E9F8010D3}"/>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37909" y="5292141"/>
            <a:ext cx="2455200" cy="1684800"/>
          </a:xfrm>
          <a:prstGeom prst="rect">
            <a:avLst/>
          </a:prstGeom>
        </p:spPr>
      </p:pic>
      <p:pic>
        <p:nvPicPr>
          <p:cNvPr id="17" name="図 16" descr="QR コード&#10;&#10;自動的に生成された説明">
            <a:extLst>
              <a:ext uri="{FF2B5EF4-FFF2-40B4-BE49-F238E27FC236}">
                <a16:creationId xmlns:a16="http://schemas.microsoft.com/office/drawing/2014/main" id="{BB9B45CC-BDDE-4D2B-B983-89121EAB930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8507" y="660000"/>
            <a:ext cx="828000" cy="828000"/>
          </a:xfrm>
          <a:prstGeom prst="rect">
            <a:avLst/>
          </a:prstGeom>
        </p:spPr>
      </p:pic>
    </p:spTree>
    <p:extLst>
      <p:ext uri="{BB962C8B-B14F-4D97-AF65-F5344CB8AC3E}">
        <p14:creationId xmlns:p14="http://schemas.microsoft.com/office/powerpoint/2010/main" val="125363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カムラック大阪</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308324"/>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飲食店の開業サポート、</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コンサルティング、経営、</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また飲食店向けの記帳代行などを行っているアクセススタートアップ株式会社が運営する</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就労</a:t>
            </a:r>
            <a:r>
              <a:rPr kumimoji="1" lang="en-US" altLang="ja-JP" sz="1200" dirty="0">
                <a:latin typeface="メイリオ" panose="020B0604030504040204" pitchFamily="50" charset="-128"/>
                <a:ea typeface="メイリオ" panose="020B0604030504040204" pitchFamily="50" charset="-128"/>
              </a:rPr>
              <a:t>B</a:t>
            </a:r>
            <a:r>
              <a:rPr kumimoji="1" lang="ja-JP" altLang="en-US" sz="1200" dirty="0">
                <a:latin typeface="メイリオ" panose="020B0604030504040204" pitchFamily="50" charset="-128"/>
                <a:ea typeface="メイリオ" panose="020B0604030504040204" pitchFamily="50" charset="-128"/>
              </a:rPr>
              <a:t>型事業所です。
</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食</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と非常に深い関わりのある企業が運営する事業所の強みを活かし、</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食</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を通して</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将来へのステップアップを</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目指します。</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「食」ビジネスの専門学校として</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69660"/>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セントラルキッチンにて行う調理、調理補助や商品の小分け、梱包や割箸の袋詰めなどの軽作業など、またパソコンを使って飲食店のデータの入力、その他やっていただきたいお仕事はたくさんあります。また冷凍してテイクアウトができる食品の商品開発やポップ、メニュー表のデザインなど自らも発信できるお仕事であなたがやってみたいことを「食」とつなげてみませんか？</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カムラック大阪</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534-0002</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大月アネックスビル２階</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06-6924-7707</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come-luck-osaka@act-cess.jp</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おおさか東線「城北公園通り駅」より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徒歩５分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大阪市都島区大東町１－１０－９</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hidden="1">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hidden="1">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hidden="1">
            <a:extLst>
              <a:ext uri="{FF2B5EF4-FFF2-40B4-BE49-F238E27FC236}">
                <a16:creationId xmlns:a16="http://schemas.microsoft.com/office/drawing/2014/main" id="{28706347-F6FC-40C9-96A6-453F91FF25E3}"/>
              </a:ext>
            </a:extLst>
          </p:cNvPr>
          <p:cNvSpPr txBox="1"/>
          <p:nvPr/>
        </p:nvSpPr>
        <p:spPr>
          <a:xfrm>
            <a:off x="4532909" y="9353668"/>
            <a:ext cx="1911091" cy="369332"/>
          </a:xfrm>
          <a:prstGeom prst="rect">
            <a:avLst/>
          </a:prstGeom>
          <a:noFill/>
        </p:spPr>
        <p:txBody>
          <a:bodyPr wrap="square" rtlCol="0">
            <a:spAutoFit/>
          </a:bodyPr>
          <a:lstStyle/>
          <a:p>
            <a:r>
              <a:rPr kumimoji="1" lang="zh-CN" altLang="en-US" sz="900" dirty="0">
                <a:latin typeface="メイリオ" panose="020B0604030504040204" pitchFamily="50" charset="-128"/>
                <a:ea typeface="メイリオ" panose="020B0604030504040204" pitchFamily="50" charset="-128"/>
              </a:rPr>
              <a:t>都島区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城東区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旭区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北区</a:t>
            </a:r>
            <a:endParaRPr kumimoji="1" lang="en-US" altLang="zh-CN" sz="900" dirty="0">
              <a:latin typeface="メイリオ" panose="020B0604030504040204" pitchFamily="50" charset="-128"/>
              <a:ea typeface="メイリオ" panose="020B0604030504040204" pitchFamily="50" charset="-128"/>
            </a:endParaRPr>
          </a:p>
          <a:p>
            <a:r>
              <a:rPr kumimoji="1" lang="zh-CN" altLang="en-US" sz="900" dirty="0">
                <a:latin typeface="メイリオ" panose="020B0604030504040204" pitchFamily="50" charset="-128"/>
                <a:ea typeface="メイリオ" panose="020B0604030504040204" pitchFamily="50" charset="-128"/>
              </a:rPr>
              <a:t>東淀川区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中央区</a:t>
            </a:r>
            <a:r>
              <a:rPr kumimoji="1" lang="en-US" altLang="zh-CN" sz="900" dirty="0">
                <a:latin typeface="メイリオ" panose="020B0604030504040204" pitchFamily="50" charset="-128"/>
                <a:ea typeface="メイリオ" panose="020B0604030504040204" pitchFamily="50" charset="-128"/>
              </a:rPr>
              <a:t>, </a:t>
            </a:r>
            <a:r>
              <a:rPr kumimoji="1" lang="zh-CN" altLang="en-US" sz="900" dirty="0">
                <a:latin typeface="メイリオ" panose="020B0604030504040204" pitchFamily="50" charset="-128"/>
                <a:ea typeface="メイリオ" panose="020B0604030504040204" pitchFamily="50" charset="-128"/>
              </a:rPr>
              <a:t>鶴見区</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16:00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大阪シティバス「大東町１丁目」より</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徒歩３分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型</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hidden="1">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hidden="1">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4</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hidden="1">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AB60368D-C5EF-464F-8C16-C5B473970D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73943" y="616330"/>
            <a:ext cx="864000" cy="864000"/>
          </a:xfrm>
          <a:prstGeom prst="rect">
            <a:avLst/>
          </a:prstGeom>
        </p:spPr>
      </p:pic>
      <p:pic>
        <p:nvPicPr>
          <p:cNvPr id="25" name="図 24" descr="机の上に座っている男性の白黒写真&#10;&#10;低い精度で自動的に生成された説明">
            <a:extLst>
              <a:ext uri="{FF2B5EF4-FFF2-40B4-BE49-F238E27FC236}">
                <a16:creationId xmlns:a16="http://schemas.microsoft.com/office/drawing/2014/main" id="{6FE86377-2769-4B39-9CBA-E9E48DA4DA4F}"/>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56388" y="5291541"/>
            <a:ext cx="2455200" cy="1684800"/>
          </a:xfrm>
          <a:prstGeom prst="rect">
            <a:avLst/>
          </a:prstGeom>
        </p:spPr>
      </p:pic>
      <p:pic>
        <p:nvPicPr>
          <p:cNvPr id="34" name="図 33" descr="部屋に備えている様々な家具&#10;&#10;中程度の精度で自動的に生成された説明">
            <a:extLst>
              <a:ext uri="{FF2B5EF4-FFF2-40B4-BE49-F238E27FC236}">
                <a16:creationId xmlns:a16="http://schemas.microsoft.com/office/drawing/2014/main" id="{FFB41399-5D1E-4E75-B149-C7A9EFD5FC5F}"/>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993719" y="1621036"/>
            <a:ext cx="3463200" cy="2628000"/>
          </a:xfrm>
          <a:prstGeom prst="rect">
            <a:avLst/>
          </a:prstGeom>
        </p:spPr>
      </p:pic>
    </p:spTree>
    <p:extLst>
      <p:ext uri="{BB962C8B-B14F-4D97-AF65-F5344CB8AC3E}">
        <p14:creationId xmlns:p14="http://schemas.microsoft.com/office/powerpoint/2010/main" val="1966163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障害者種別影">
            <a:extLst>
              <a:ext uri="{FF2B5EF4-FFF2-40B4-BE49-F238E27FC236}">
                <a16:creationId xmlns:a16="http://schemas.microsoft.com/office/drawing/2014/main" id="{1AB33380-78F8-43AB-A02F-EBEBB4180429}"/>
              </a:ext>
            </a:extLst>
          </p:cNvPr>
          <p:cNvSpPr/>
          <p:nvPr/>
        </p:nvSpPr>
        <p:spPr>
          <a:xfrm>
            <a:off x="1297721"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2" name="障害者種別影">
            <a:extLst>
              <a:ext uri="{FF2B5EF4-FFF2-40B4-BE49-F238E27FC236}">
                <a16:creationId xmlns:a16="http://schemas.microsoft.com/office/drawing/2014/main" id="{AC1FAD87-AAB0-4A28-AEE1-B2E1867FF3F6}"/>
              </a:ext>
            </a:extLst>
          </p:cNvPr>
          <p:cNvSpPr/>
          <p:nvPr/>
        </p:nvSpPr>
        <p:spPr>
          <a:xfrm>
            <a:off x="22028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0" name="障害者種別影">
            <a:extLst>
              <a:ext uri="{FF2B5EF4-FFF2-40B4-BE49-F238E27FC236}">
                <a16:creationId xmlns:a16="http://schemas.microsoft.com/office/drawing/2014/main" id="{78BB8975-D755-468D-AA10-A1A56F572E1D}"/>
              </a:ext>
            </a:extLst>
          </p:cNvPr>
          <p:cNvSpPr/>
          <p:nvPr/>
        </p:nvSpPr>
        <p:spPr>
          <a:xfrm>
            <a:off x="3103324"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9" name="障害者種別影">
            <a:extLst>
              <a:ext uri="{FF2B5EF4-FFF2-40B4-BE49-F238E27FC236}">
                <a16:creationId xmlns:a16="http://schemas.microsoft.com/office/drawing/2014/main" id="{4ED9B5A1-469E-4B88-82F6-7B2161237E01}"/>
              </a:ext>
            </a:extLst>
          </p:cNvPr>
          <p:cNvSpPr/>
          <p:nvPr/>
        </p:nvSpPr>
        <p:spPr>
          <a:xfrm>
            <a:off x="4010206"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535CF87-202A-49A5-B088-FD410904A989}"/>
              </a:ext>
            </a:extLst>
          </p:cNvPr>
          <p:cNvSpPr/>
          <p:nvPr/>
        </p:nvSpPr>
        <p:spPr>
          <a:xfrm>
            <a:off x="401244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1" name="事業所種別影">
            <a:extLst>
              <a:ext uri="{FF2B5EF4-FFF2-40B4-BE49-F238E27FC236}">
                <a16:creationId xmlns:a16="http://schemas.microsoft.com/office/drawing/2014/main" id="{ACC6F065-7C00-4835-9498-186DBA37486D}"/>
              </a:ext>
            </a:extLst>
          </p:cNvPr>
          <p:cNvSpPr/>
          <p:nvPr/>
        </p:nvSpPr>
        <p:spPr>
          <a:xfrm>
            <a:off x="3103325"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4AE3D4E2-A9E4-42C3-A924-E4F919A7C080}"/>
              </a:ext>
            </a:extLst>
          </p:cNvPr>
          <p:cNvSpPr/>
          <p:nvPr/>
        </p:nvSpPr>
        <p:spPr>
          <a:xfrm>
            <a:off x="2198251"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7ED9A973-FD4A-41EC-BE36-47E2D6590FFD}"/>
              </a:ext>
            </a:extLst>
          </p:cNvPr>
          <p:cNvSpPr/>
          <p:nvPr/>
        </p:nvSpPr>
        <p:spPr>
          <a:xfrm>
            <a:off x="1293336" y="1124082"/>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593DF687-34F1-4ED7-819F-B5253E33A102}"/>
              </a:ext>
            </a:extLst>
          </p:cNvPr>
          <p:cNvSpPr/>
          <p:nvPr/>
        </p:nvSpPr>
        <p:spPr>
          <a:xfrm>
            <a:off x="4916925" y="71489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オノマトペ</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2285241"/>
          </a:xfrm>
          <a:prstGeom prst="rect">
            <a:avLst/>
          </a:prstGeom>
          <a:noFill/>
        </p:spPr>
        <p:txBody>
          <a:bodyPr wrap="square" rtlCol="0">
            <a:spAutoFit/>
          </a:bodyPr>
          <a:lstStyle/>
          <a:p>
            <a:pPr>
              <a:lnSpc>
                <a:spcPct val="150000"/>
              </a:lnSpc>
            </a:pPr>
            <a:r>
              <a:rPr kumimoji="1" lang="ja-JP" altLang="en-US" sz="1200" dirty="0">
                <a:latin typeface="メイリオ" panose="020B0604030504040204" pitchFamily="50" charset="-128"/>
                <a:ea typeface="メイリオ" panose="020B0604030504040204" pitchFamily="50" charset="-128"/>
              </a:rPr>
              <a:t>・みなさん、自分のコンディ　</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　ションや都合に合わせて</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　働いています。
・開所して</a:t>
            </a:r>
            <a:r>
              <a:rPr kumimoji="1" lang="en-US" altLang="ja-JP" sz="1200" dirty="0">
                <a:latin typeface="メイリオ" panose="020B0604030504040204" pitchFamily="50" charset="-128"/>
                <a:ea typeface="メイリオ" panose="020B0604030504040204" pitchFamily="50" charset="-128"/>
              </a:rPr>
              <a:t>3</a:t>
            </a:r>
            <a:r>
              <a:rPr kumimoji="1" lang="ja-JP" altLang="en-US" sz="1200" dirty="0">
                <a:latin typeface="メイリオ" panose="020B0604030504040204" pitchFamily="50" charset="-128"/>
                <a:ea typeface="メイリオ" panose="020B0604030504040204" pitchFamily="50" charset="-128"/>
              </a:rPr>
              <a:t>年未満なので、</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　みんなで事業所を</a:t>
            </a:r>
            <a:endParaRPr kumimoji="1" lang="en-US" altLang="ja-JP" sz="1200" dirty="0">
              <a:latin typeface="メイリオ" panose="020B0604030504040204" pitchFamily="50" charset="-128"/>
              <a:ea typeface="メイリオ" panose="020B0604030504040204" pitchFamily="50" charset="-128"/>
            </a:endParaRPr>
          </a:p>
          <a:p>
            <a:pPr>
              <a:lnSpc>
                <a:spcPct val="150000"/>
              </a:lnSpc>
            </a:pPr>
            <a:r>
              <a:rPr kumimoji="1" lang="ja-JP" altLang="en-US" sz="1200" dirty="0">
                <a:latin typeface="メイリオ" panose="020B0604030504040204" pitchFamily="50" charset="-128"/>
                <a:ea typeface="メイリオ" panose="020B0604030504040204" pitchFamily="50" charset="-128"/>
              </a:rPr>
              <a:t>　創っていっている途中です。
　一緒に</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暮らし</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に合わせた</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働く</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を創っていきましょう。</a:t>
            </a: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en-US" altLang="ja-JP" sz="1600" i="0">
                <a:effectLst/>
                <a:latin typeface="メイリオ" panose="020B0604030504040204" pitchFamily="50" charset="-128"/>
                <a:ea typeface="メイリオ" panose="020B0604030504040204" pitchFamily="50" charset="-128"/>
              </a:rPr>
              <a:t>『</a:t>
            </a:r>
            <a:r>
              <a:rPr lang="ja-JP" altLang="en-US" sz="1600" i="0">
                <a:effectLst/>
                <a:latin typeface="メイリオ" panose="020B0604030504040204" pitchFamily="50" charset="-128"/>
                <a:ea typeface="メイリオ" panose="020B0604030504040204" pitchFamily="50" charset="-128"/>
              </a:rPr>
              <a:t>働く</a:t>
            </a:r>
            <a:r>
              <a:rPr lang="en-US" altLang="ja-JP" sz="1600" i="0">
                <a:effectLst/>
                <a:latin typeface="メイリオ" panose="020B0604030504040204" pitchFamily="50" charset="-128"/>
                <a:ea typeface="メイリオ" panose="020B0604030504040204" pitchFamily="50" charset="-128"/>
              </a:rPr>
              <a:t>』</a:t>
            </a:r>
            <a:r>
              <a:rPr lang="ja-JP" altLang="en-US" sz="1600" i="0">
                <a:effectLst/>
                <a:latin typeface="メイリオ" panose="020B0604030504040204" pitchFamily="50" charset="-128"/>
                <a:ea typeface="メイリオ" panose="020B0604030504040204" pitchFamily="50" charset="-128"/>
              </a:rPr>
              <a:t>と</a:t>
            </a:r>
            <a:r>
              <a:rPr lang="en-US" altLang="ja-JP" sz="1600" i="0">
                <a:effectLst/>
                <a:latin typeface="メイリオ" panose="020B0604030504040204" pitchFamily="50" charset="-128"/>
                <a:ea typeface="メイリオ" panose="020B0604030504040204" pitchFamily="50" charset="-128"/>
              </a:rPr>
              <a:t>『</a:t>
            </a:r>
            <a:r>
              <a:rPr lang="ja-JP" altLang="en-US" sz="1600" i="0">
                <a:effectLst/>
                <a:latin typeface="メイリオ" panose="020B0604030504040204" pitchFamily="50" charset="-128"/>
                <a:ea typeface="メイリオ" panose="020B0604030504040204" pitchFamily="50" charset="-128"/>
              </a:rPr>
              <a:t>暮らし</a:t>
            </a:r>
            <a:r>
              <a:rPr lang="en-US" altLang="ja-JP" sz="1600" i="0">
                <a:effectLst/>
                <a:latin typeface="メイリオ" panose="020B0604030504040204" pitchFamily="50" charset="-128"/>
                <a:ea typeface="メイリオ" panose="020B0604030504040204" pitchFamily="50" charset="-128"/>
              </a:rPr>
              <a:t>』</a:t>
            </a:r>
            <a:r>
              <a:rPr lang="ja-JP" altLang="en-US" sz="1600" i="0">
                <a:effectLst/>
                <a:latin typeface="メイリオ" panose="020B0604030504040204" pitchFamily="50" charset="-128"/>
                <a:ea typeface="メイリオ" panose="020B0604030504040204" pitchFamily="50" charset="-128"/>
              </a:rPr>
              <a:t>のお手伝い</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754326"/>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・仕事内容は数種類ありますが、金属部品の</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　バーコードシール貼り・計数・梱包・検品</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　などが主になります。
・それぞれ得意分野を担当して、チームで</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　一つの仕事を仕上げていきます。
　一人でマイペースに仕事をしたい人は、</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　単独で仕上げています。
・商品の納品・引き取りも行っています。
・季節ごとに行事があり、参加は自由です。</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オノマトペ</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東和ビル</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06-6242-1880</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onomatope2018@gmail.com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大阪環状線・京阪・大阪メトロ「京橋駅」より徒歩</a:t>
            </a:r>
            <a:r>
              <a:rPr lang="en-US" altLang="ja-JP" sz="900" b="0" i="0">
                <a:effectLst/>
                <a:latin typeface="メイリオ" panose="020B0604030504040204" pitchFamily="50" charset="-128"/>
                <a:ea typeface="メイリオ" panose="020B0604030504040204" pitchFamily="50" charset="-128"/>
              </a:rPr>
              <a:t>10</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CN" altLang="en-US" sz="900" b="0" i="0">
                <a:solidFill>
                  <a:srgbClr val="202124"/>
                </a:solidFill>
                <a:effectLst/>
                <a:latin typeface="メイリオ" panose="020B0604030504040204" pitchFamily="50" charset="-128"/>
                <a:ea typeface="メイリオ" panose="020B0604030504040204" pitchFamily="50" charset="-128"/>
              </a:rPr>
              <a:t>大阪市都島区中野町</a:t>
            </a:r>
            <a:r>
              <a:rPr lang="en-US" altLang="zh-CN" sz="900" b="0" i="0">
                <a:solidFill>
                  <a:srgbClr val="202124"/>
                </a:solidFill>
                <a:effectLst/>
                <a:latin typeface="メイリオ" panose="020B0604030504040204" pitchFamily="50" charset="-128"/>
                <a:ea typeface="メイリオ" panose="020B0604030504040204" pitchFamily="50" charset="-128"/>
              </a:rPr>
              <a:t>3</a:t>
            </a:r>
            <a:r>
              <a:rPr lang="zh-CN" altLang="en-US" sz="900" b="0" i="0">
                <a:solidFill>
                  <a:srgbClr val="202124"/>
                </a:solidFill>
                <a:effectLst/>
                <a:latin typeface="メイリオ" panose="020B0604030504040204" pitchFamily="50" charset="-128"/>
                <a:ea typeface="メイリオ" panose="020B0604030504040204" pitchFamily="50" charset="-128"/>
              </a:rPr>
              <a:t>丁目</a:t>
            </a:r>
            <a:r>
              <a:rPr lang="en-US" altLang="zh-CN" sz="900" b="0" i="0">
                <a:solidFill>
                  <a:srgbClr val="202124"/>
                </a:solidFill>
                <a:effectLst/>
                <a:latin typeface="メイリオ" panose="020B0604030504040204" pitchFamily="50" charset="-128"/>
                <a:ea typeface="メイリオ" panose="020B0604030504040204" pitchFamily="50" charset="-128"/>
              </a:rPr>
              <a:t>6</a:t>
            </a:r>
            <a:r>
              <a:rPr lang="zh-CN" altLang="en-US" sz="900" b="0" i="0">
                <a:solidFill>
                  <a:srgbClr val="202124"/>
                </a:solidFill>
                <a:effectLst/>
                <a:latin typeface="メイリオ" panose="020B0604030504040204" pitchFamily="50" charset="-128"/>
                <a:ea typeface="メイリオ" panose="020B0604030504040204" pitchFamily="50" charset="-128"/>
              </a:rPr>
              <a:t>番</a:t>
            </a:r>
            <a:r>
              <a:rPr lang="en-US" altLang="zh-CN" sz="900" b="0" i="0">
                <a:solidFill>
                  <a:srgbClr val="202124"/>
                </a:solidFill>
                <a:effectLst/>
                <a:latin typeface="メイリオ" panose="020B0604030504040204" pitchFamily="50" charset="-128"/>
                <a:ea typeface="メイリオ" panose="020B0604030504040204" pitchFamily="50" charset="-128"/>
              </a:rPr>
              <a:t>18</a:t>
            </a:r>
            <a:r>
              <a:rPr lang="zh-CN" altLang="en-US" sz="900" b="0" i="0">
                <a:solidFill>
                  <a:srgbClr val="202124"/>
                </a:solidFill>
                <a:effectLst/>
                <a:latin typeface="メイリオ" panose="020B0604030504040204" pitchFamily="50" charset="-128"/>
                <a:ea typeface="メイリオ" panose="020B0604030504040204" pitchFamily="50" charset="-128"/>
              </a:rPr>
              <a:t>号</a:t>
            </a:r>
            <a:r>
              <a:rPr lang="en-US" altLang="zh-CN" sz="900" b="0" i="0">
                <a:solidFill>
                  <a:srgbClr val="202124"/>
                </a:solidFill>
                <a:effectLst/>
                <a:latin typeface="メイリオ" panose="020B0604030504040204" pitchFamily="50" charset="-128"/>
                <a:ea typeface="メイリオ" panose="020B0604030504040204" pitchFamily="50" charset="-128"/>
              </a:rPr>
              <a:t>102</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09:00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507831"/>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都島区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城東区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旭区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北区</a:t>
            </a:r>
            <a:r>
              <a:rPr kumimoji="1" lang="en-US" altLang="ja-JP" sz="900" dirty="0">
                <a:latin typeface="メイリオ" panose="020B0604030504040204" pitchFamily="50" charset="-128"/>
                <a:ea typeface="メイリオ" panose="020B0604030504040204" pitchFamily="50" charset="-128"/>
              </a:rPr>
              <a:t>, </a:t>
            </a:r>
            <a:r>
              <a:rPr kumimoji="1" lang="ja-JP" altLang="en-US" sz="900" dirty="0">
                <a:latin typeface="メイリオ" panose="020B0604030504040204" pitchFamily="50" charset="-128"/>
                <a:ea typeface="メイリオ" panose="020B0604030504040204" pitchFamily="50" charset="-128"/>
              </a:rPr>
              <a:t>他区であっても状況や状態によって</a:t>
            </a:r>
            <a:endParaRPr kumimoji="1" lang="en-US" altLang="ja-JP" sz="900" dirty="0">
              <a:latin typeface="メイリオ" panose="020B0604030504040204" pitchFamily="50" charset="-128"/>
              <a:ea typeface="メイリオ" panose="020B0604030504040204" pitchFamily="50" charset="-128"/>
            </a:endParaRPr>
          </a:p>
          <a:p>
            <a:r>
              <a:rPr kumimoji="1" lang="ja-JP" altLang="en-US" sz="900" dirty="0">
                <a:latin typeface="メイリオ" panose="020B0604030504040204" pitchFamily="50" charset="-128"/>
                <a:ea typeface="メイリオ" panose="020B0604030504040204" pitchFamily="50" charset="-128"/>
              </a:rPr>
              <a:t>相談に応じます。</a:t>
            </a: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230832"/>
          </a:xfrm>
          <a:prstGeom prst="rect">
            <a:avLst/>
          </a:prstGeom>
          <a:noFill/>
        </p:spPr>
        <p:txBody>
          <a:bodyPr wrap="square" rtlCol="0">
            <a:spAutoFit/>
          </a:bodyPr>
          <a:lstStyle/>
          <a:p>
            <a:r>
              <a:rPr lang="ja-JP" altLang="en-US" sz="900" b="0" i="0">
                <a:effectLst/>
                <a:latin typeface="メイリオ" panose="020B0604030504040204" pitchFamily="50" charset="-128"/>
                <a:ea typeface="メイリオ" panose="020B0604030504040204" pitchFamily="50" charset="-128"/>
              </a:rPr>
              <a:t>大阪メトロ「都島駅」より徒歩</a:t>
            </a:r>
            <a:r>
              <a:rPr lang="en-US" altLang="ja-JP" sz="900" b="0" i="0">
                <a:effectLst/>
                <a:latin typeface="メイリオ" panose="020B0604030504040204" pitchFamily="50" charset="-128"/>
                <a:ea typeface="メイリオ" panose="020B0604030504040204" pitchFamily="50" charset="-128"/>
              </a:rPr>
              <a:t>10</a:t>
            </a:r>
            <a:r>
              <a:rPr lang="ja-JP" altLang="en-US" sz="900" b="0" i="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1293336" y="111842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型</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129333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2199235"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3105133"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4011030" y="1124082"/>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5478337"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2198220" y="717749"/>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3099734"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a:extLst>
              <a:ext uri="{FF2B5EF4-FFF2-40B4-BE49-F238E27FC236}">
                <a16:creationId xmlns:a16="http://schemas.microsoft.com/office/drawing/2014/main" id="{5B8A680B-4BF0-49B6-9C6D-5348F7CB34E7}"/>
              </a:ext>
            </a:extLst>
          </p:cNvPr>
          <p:cNvSpPr/>
          <p:nvPr/>
        </p:nvSpPr>
        <p:spPr>
          <a:xfrm>
            <a:off x="4010206" y="712248"/>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発達</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障害者種別5">
            <a:extLst>
              <a:ext uri="{FF2B5EF4-FFF2-40B4-BE49-F238E27FC236}">
                <a16:creationId xmlns:a16="http://schemas.microsoft.com/office/drawing/2014/main" id="{52BE3775-C803-4966-99AA-0C7E31F807F3}"/>
              </a:ext>
            </a:extLst>
          </p:cNvPr>
          <p:cNvSpPr/>
          <p:nvPr/>
        </p:nvSpPr>
        <p:spPr>
          <a:xfrm>
            <a:off x="4916925" y="70623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難病</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5010530" y="1115639"/>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943154" y="1115963"/>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HGP創英角ｺﾞｼｯｸUB" panose="020B0900000000000000" pitchFamily="50" charset="-128"/>
                <a:ea typeface="HGP創英角ｺﾞｼｯｸUB" panose="020B0900000000000000" pitchFamily="50" charset="-128"/>
              </a:rPr>
              <a:t>)</a:t>
            </a: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5098090" y="1174266"/>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5550337" y="1163718"/>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018337" y="1155863"/>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5</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4490" y="0"/>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endParaRPr kumimoji="1" lang="en-US" altLang="ja-JP" sz="1000" b="1" dirty="0">
              <a:latin typeface="メイリオ" panose="020B0604030504040204" pitchFamily="50" charset="-128"/>
              <a:ea typeface="メイリオ" panose="020B0604030504040204" pitchFamily="50" charset="-128"/>
            </a:endParaRPr>
          </a:p>
        </p:txBody>
      </p:sp>
      <p:sp>
        <p:nvSpPr>
          <p:cNvPr id="103" name="背表紙2" hidden="1">
            <a:extLst>
              <a:ext uri="{FF2B5EF4-FFF2-40B4-BE49-F238E27FC236}">
                <a16:creationId xmlns:a16="http://schemas.microsoft.com/office/drawing/2014/main" id="{2DDD06AA-F7CF-4F3D-82D9-AB30DC7D8309}"/>
              </a:ext>
            </a:extLst>
          </p:cNvPr>
          <p:cNvSpPr/>
          <p:nvPr/>
        </p:nvSpPr>
        <p:spPr>
          <a:xfrm>
            <a:off x="4490" y="650895"/>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4490" y="1301790"/>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4490" y="1952685"/>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4490" y="2603580"/>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4490" y="3254475"/>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4490" y="3905370"/>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4490" y="4556265"/>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4490" y="5207160"/>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4490" y="5858055"/>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4490" y="6508950"/>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4490" y="7159845"/>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4490" y="7810742"/>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AD628F81-3DAD-4692-BAFC-3540DF738F69}"/>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429064" y="614135"/>
            <a:ext cx="864000" cy="864000"/>
          </a:xfrm>
          <a:prstGeom prst="rect">
            <a:avLst/>
          </a:prstGeom>
        </p:spPr>
      </p:pic>
      <p:pic>
        <p:nvPicPr>
          <p:cNvPr id="25" name="図 24" descr="部屋に備え付けている様々な家具&#10;&#10;中程度の精度で自動的に生成された説明">
            <a:extLst>
              <a:ext uri="{FF2B5EF4-FFF2-40B4-BE49-F238E27FC236}">
                <a16:creationId xmlns:a16="http://schemas.microsoft.com/office/drawing/2014/main" id="{D9FA539B-A3DD-4299-A98F-97BAD92A93C0}"/>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76525" y="1621675"/>
            <a:ext cx="3463200" cy="2628000"/>
          </a:xfrm>
          <a:prstGeom prst="rect">
            <a:avLst/>
          </a:prstGeom>
        </p:spPr>
      </p:pic>
      <p:pic>
        <p:nvPicPr>
          <p:cNvPr id="34" name="図 33" descr="屋内, キッチン, 人, 食品 が含まれている画像&#10;&#10;自動的に生成された説明">
            <a:extLst>
              <a:ext uri="{FF2B5EF4-FFF2-40B4-BE49-F238E27FC236}">
                <a16:creationId xmlns:a16="http://schemas.microsoft.com/office/drawing/2014/main" id="{4D30C066-55C1-441A-946E-85E171ED5FE0}"/>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31605" y="5289159"/>
            <a:ext cx="2455200" cy="1684800"/>
          </a:xfrm>
          <a:prstGeom prst="rect">
            <a:avLst/>
          </a:prstGeom>
        </p:spPr>
      </p:pic>
    </p:spTree>
    <p:extLst>
      <p:ext uri="{BB962C8B-B14F-4D97-AF65-F5344CB8AC3E}">
        <p14:creationId xmlns:p14="http://schemas.microsoft.com/office/powerpoint/2010/main" val="2840655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事業所種別影">
            <a:extLst>
              <a:ext uri="{FF2B5EF4-FFF2-40B4-BE49-F238E27FC236}">
                <a16:creationId xmlns:a16="http://schemas.microsoft.com/office/drawing/2014/main" id="{02A8E7EA-643F-4650-AC9A-2ABF4F339EFF}"/>
              </a:ext>
            </a:extLst>
          </p:cNvPr>
          <p:cNvSpPr/>
          <p:nvPr/>
        </p:nvSpPr>
        <p:spPr>
          <a:xfrm>
            <a:off x="3176692"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2" name="事業所種別影">
            <a:extLst>
              <a:ext uri="{FF2B5EF4-FFF2-40B4-BE49-F238E27FC236}">
                <a16:creationId xmlns:a16="http://schemas.microsoft.com/office/drawing/2014/main" id="{44D3D0CC-1782-476F-84ED-C305732FC8C1}"/>
              </a:ext>
            </a:extLst>
          </p:cNvPr>
          <p:cNvSpPr/>
          <p:nvPr/>
        </p:nvSpPr>
        <p:spPr>
          <a:xfrm>
            <a:off x="2270924"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7" name="事業所種別影">
            <a:extLst>
              <a:ext uri="{FF2B5EF4-FFF2-40B4-BE49-F238E27FC236}">
                <a16:creationId xmlns:a16="http://schemas.microsoft.com/office/drawing/2014/main" id="{37C71058-34ED-4D3D-ADE8-39AE2BF8AD06}"/>
              </a:ext>
            </a:extLst>
          </p:cNvPr>
          <p:cNvSpPr/>
          <p:nvPr/>
        </p:nvSpPr>
        <p:spPr>
          <a:xfrm>
            <a:off x="1355917"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8" name="事業所種別影">
            <a:extLst>
              <a:ext uri="{FF2B5EF4-FFF2-40B4-BE49-F238E27FC236}">
                <a16:creationId xmlns:a16="http://schemas.microsoft.com/office/drawing/2014/main" id="{F160EE5A-DDEF-4F84-BCA1-A650E36AEA05}"/>
              </a:ext>
            </a:extLst>
          </p:cNvPr>
          <p:cNvSpPr/>
          <p:nvPr/>
        </p:nvSpPr>
        <p:spPr>
          <a:xfrm>
            <a:off x="456388" y="1123443"/>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0" name="障害者種別影">
            <a:extLst>
              <a:ext uri="{FF2B5EF4-FFF2-40B4-BE49-F238E27FC236}">
                <a16:creationId xmlns:a16="http://schemas.microsoft.com/office/drawing/2014/main" id="{CD0E2836-67B1-4C74-8974-D61E98AC980E}"/>
              </a:ext>
            </a:extLst>
          </p:cNvPr>
          <p:cNvSpPr/>
          <p:nvPr/>
        </p:nvSpPr>
        <p:spPr>
          <a:xfrm>
            <a:off x="4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9" name="障害者種別影">
            <a:extLst>
              <a:ext uri="{FF2B5EF4-FFF2-40B4-BE49-F238E27FC236}">
                <a16:creationId xmlns:a16="http://schemas.microsoft.com/office/drawing/2014/main" id="{3E43112A-7AD6-4311-ABFD-CCC049A9FC21}"/>
              </a:ext>
            </a:extLst>
          </p:cNvPr>
          <p:cNvSpPr/>
          <p:nvPr/>
        </p:nvSpPr>
        <p:spPr>
          <a:xfrm>
            <a:off x="135869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7" name="障害者種別影">
            <a:extLst>
              <a:ext uri="{FF2B5EF4-FFF2-40B4-BE49-F238E27FC236}">
                <a16:creationId xmlns:a16="http://schemas.microsoft.com/office/drawing/2014/main" id="{9CFA5691-E392-4FB5-8311-604C56EFB69F}"/>
              </a:ext>
            </a:extLst>
          </p:cNvPr>
          <p:cNvSpPr/>
          <p:nvPr/>
        </p:nvSpPr>
        <p:spPr>
          <a:xfrm>
            <a:off x="2258999"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5" name="障害者種別影">
            <a:extLst>
              <a:ext uri="{FF2B5EF4-FFF2-40B4-BE49-F238E27FC236}">
                <a16:creationId xmlns:a16="http://schemas.microsoft.com/office/drawing/2014/main" id="{C7FFDC41-7FBE-4776-9C48-D5EC8E7AA531}"/>
              </a:ext>
            </a:extLst>
          </p:cNvPr>
          <p:cNvSpPr/>
          <p:nvPr/>
        </p:nvSpPr>
        <p:spPr>
          <a:xfrm>
            <a:off x="3159000" y="709291"/>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3" name="障害者種別影">
            <a:extLst>
              <a:ext uri="{FF2B5EF4-FFF2-40B4-BE49-F238E27FC236}">
                <a16:creationId xmlns:a16="http://schemas.microsoft.com/office/drawing/2014/main" id="{38410D4A-62B5-4887-87AA-CB761D26C338}"/>
              </a:ext>
            </a:extLst>
          </p:cNvPr>
          <p:cNvSpPr/>
          <p:nvPr/>
        </p:nvSpPr>
        <p:spPr>
          <a:xfrm>
            <a:off x="4059000" y="714894"/>
            <a:ext cx="837915" cy="360000"/>
          </a:xfrm>
          <a:prstGeom prst="round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3" name="四角形: 角を丸くする 112">
            <a:extLst>
              <a:ext uri="{FF2B5EF4-FFF2-40B4-BE49-F238E27FC236}">
                <a16:creationId xmlns:a16="http://schemas.microsoft.com/office/drawing/2014/main" id="{10A35516-0935-4704-87F8-ABB4805AE676}"/>
              </a:ext>
            </a:extLst>
          </p:cNvPr>
          <p:cNvSpPr/>
          <p:nvPr/>
        </p:nvSpPr>
        <p:spPr>
          <a:xfrm>
            <a:off x="437909" y="4570585"/>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69" name="図 68" descr="アイコン&#10;&#10;自動的に生成された説明">
            <a:extLst>
              <a:ext uri="{FF2B5EF4-FFF2-40B4-BE49-F238E27FC236}">
                <a16:creationId xmlns:a16="http://schemas.microsoft.com/office/drawing/2014/main" id="{8ED27539-CF60-495A-9B07-44B47640F9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8238" y="8297203"/>
            <a:ext cx="675000" cy="677349"/>
          </a:xfrm>
          <a:prstGeom prst="rect">
            <a:avLst/>
          </a:prstGeom>
        </p:spPr>
      </p:pic>
      <p:pic>
        <p:nvPicPr>
          <p:cNvPr id="70" name="図 69" descr="アイコン&#10;&#10;自動的に生成された説明">
            <a:extLst>
              <a:ext uri="{FF2B5EF4-FFF2-40B4-BE49-F238E27FC236}">
                <a16:creationId xmlns:a16="http://schemas.microsoft.com/office/drawing/2014/main" id="{9AF685FE-6D46-41FB-A81F-AAAC9DACFCC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703240" y="8119939"/>
            <a:ext cx="675000" cy="677349"/>
          </a:xfrm>
          <a:prstGeom prst="rect">
            <a:avLst/>
          </a:prstGeom>
        </p:spPr>
      </p:pic>
      <p:pic>
        <p:nvPicPr>
          <p:cNvPr id="71" name="図 70" descr="アイコン&#10;&#10;自動的に生成された説明">
            <a:extLst>
              <a:ext uri="{FF2B5EF4-FFF2-40B4-BE49-F238E27FC236}">
                <a16:creationId xmlns:a16="http://schemas.microsoft.com/office/drawing/2014/main" id="{84F2870A-4674-421D-A8AE-F2BB2B4180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14069" y="9101103"/>
            <a:ext cx="675000" cy="677349"/>
          </a:xfrm>
          <a:prstGeom prst="rect">
            <a:avLst/>
          </a:prstGeom>
        </p:spPr>
      </p:pic>
      <p:sp>
        <p:nvSpPr>
          <p:cNvPr id="10" name="四角形: 角を丸くする 9">
            <a:extLst>
              <a:ext uri="{FF2B5EF4-FFF2-40B4-BE49-F238E27FC236}">
                <a16:creationId xmlns:a16="http://schemas.microsoft.com/office/drawing/2014/main" id="{31CFDB8F-01E3-4949-A9D7-A8CCDD7CA4DD}"/>
              </a:ext>
            </a:extLst>
          </p:cNvPr>
          <p:cNvSpPr/>
          <p:nvPr/>
        </p:nvSpPr>
        <p:spPr>
          <a:xfrm>
            <a:off x="437909" y="107795"/>
            <a:ext cx="5968738" cy="48845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latin typeface="メイリオ" panose="020B0604030504040204" pitchFamily="50" charset="-128"/>
              <a:ea typeface="メイリオ" panose="020B0604030504040204" pitchFamily="50" charset="-128"/>
            </a:endParaRPr>
          </a:p>
        </p:txBody>
      </p:sp>
      <p:sp>
        <p:nvSpPr>
          <p:cNvPr id="5" name="事業所名">
            <a:extLst>
              <a:ext uri="{FF2B5EF4-FFF2-40B4-BE49-F238E27FC236}">
                <a16:creationId xmlns:a16="http://schemas.microsoft.com/office/drawing/2014/main" id="{5237A961-EC31-4651-8393-047EE0A9237B}"/>
              </a:ext>
            </a:extLst>
          </p:cNvPr>
          <p:cNvSpPr txBox="1"/>
          <p:nvPr/>
        </p:nvSpPr>
        <p:spPr>
          <a:xfrm>
            <a:off x="515587" y="154147"/>
            <a:ext cx="5841135" cy="441000"/>
          </a:xfrm>
          <a:prstGeom prst="rect">
            <a:avLst/>
          </a:prstGeom>
          <a:noFill/>
        </p:spPr>
        <p:txBody>
          <a:bodyPr wrap="square" rtlCol="0" anchor="ctr">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ja-JP" altLang="en-US" sz="1600" i="0">
                <a:effectLst/>
                <a:latin typeface="メイリオ" panose="020B0604030504040204" pitchFamily="50" charset="-128"/>
                <a:ea typeface="メイリオ" panose="020B0604030504040204" pitchFamily="50" charset="-128"/>
              </a:rPr>
              <a:t>株式会社和　アークスワーク</a:t>
            </a:r>
            <a:endParaRPr lang="ja-JP" altLang="en-US" sz="1600" i="0" dirty="0">
              <a:effectLst/>
              <a:latin typeface="メイリオ" panose="020B0604030504040204" pitchFamily="50" charset="-128"/>
              <a:ea typeface="メイリオ" panose="020B0604030504040204" pitchFamily="50" charset="-128"/>
            </a:endParaRPr>
          </a:p>
        </p:txBody>
      </p:sp>
      <p:sp>
        <p:nvSpPr>
          <p:cNvPr id="18" name="一言メッセージ">
            <a:extLst>
              <a:ext uri="{FF2B5EF4-FFF2-40B4-BE49-F238E27FC236}">
                <a16:creationId xmlns:a16="http://schemas.microsoft.com/office/drawing/2014/main" id="{BE75D312-E5D9-4419-A840-A0562139E644}"/>
              </a:ext>
            </a:extLst>
          </p:cNvPr>
          <p:cNvSpPr txBox="1"/>
          <p:nvPr/>
        </p:nvSpPr>
        <p:spPr>
          <a:xfrm>
            <a:off x="374621" y="2118674"/>
            <a:ext cx="2379378" cy="1938992"/>
          </a:xfrm>
          <a:prstGeom prst="rect">
            <a:avLst/>
          </a:prstGeom>
          <a:noFill/>
        </p:spPr>
        <p:txBody>
          <a:bodyPr wrap="square" rtlCol="0">
            <a:spAutoFit/>
          </a:bodyPr>
          <a:lstStyle/>
          <a:p>
            <a:r>
              <a:rPr kumimoji="1" lang="ja-JP" altLang="en-US" sz="1200">
                <a:latin typeface="メイリオ" panose="020B0604030504040204" pitchFamily="50" charset="-128"/>
                <a:ea typeface="メイリオ" panose="020B0604030504040204" pitchFamily="50" charset="-128"/>
              </a:rPr>
              <a:t>アークスワークは、自分に合った働き方・生活・スタイルを作る事業所です。 　　　
仕事の内容や時間を自分で選択出来る様、何種類かの作業を用意しているので、自分に合った作業を選択することが可能です、また毎日のスケジュールは、分りやすく、自分のペースで仕事が出来ます。</a:t>
            </a:r>
            <a:endParaRPr kumimoji="1" lang="ja-JP" altLang="en-US" sz="1200" dirty="0">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E5062B52-60B2-49B3-988F-8DBAD28B3EAF}"/>
              </a:ext>
            </a:extLst>
          </p:cNvPr>
          <p:cNvSpPr/>
          <p:nvPr/>
        </p:nvSpPr>
        <p:spPr>
          <a:xfrm>
            <a:off x="437909" y="7222191"/>
            <a:ext cx="6006091" cy="535124"/>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活動タイトル">
            <a:extLst>
              <a:ext uri="{FF2B5EF4-FFF2-40B4-BE49-F238E27FC236}">
                <a16:creationId xmlns:a16="http://schemas.microsoft.com/office/drawing/2014/main" id="{EDEE3E4F-AF36-4733-9D5C-BEF74A10B3FD}"/>
              </a:ext>
            </a:extLst>
          </p:cNvPr>
          <p:cNvSpPr txBox="1"/>
          <p:nvPr/>
        </p:nvSpPr>
        <p:spPr>
          <a:xfrm>
            <a:off x="1204668" y="4633866"/>
            <a:ext cx="4611163" cy="461665"/>
          </a:xfrm>
          <a:prstGeom prst="rect">
            <a:avLst/>
          </a:prstGeom>
          <a:noFill/>
        </p:spPr>
        <p:txBody>
          <a:bodyPr wrap="square" rtlCol="0" anchor="ctr">
            <a:normAutofit/>
          </a:bodyPr>
          <a:lstStyle/>
          <a:p>
            <a:pPr algn="ctr"/>
            <a:r>
              <a:rPr lang="ja-JP" altLang="en-US" sz="1600" i="0">
                <a:effectLst/>
                <a:latin typeface="メイリオ" panose="020B0604030504040204" pitchFamily="50" charset="-128"/>
                <a:ea typeface="メイリオ" panose="020B0604030504040204" pitchFamily="50" charset="-128"/>
              </a:rPr>
              <a:t>メダカの飼育販売及び請負作業</a:t>
            </a:r>
            <a:endParaRPr lang="ja-JP" altLang="en-US" sz="1600" i="0" dirty="0">
              <a:effectLst/>
              <a:latin typeface="メイリオ" panose="020B0604030504040204" pitchFamily="50" charset="-128"/>
              <a:ea typeface="メイリオ" panose="020B0604030504040204" pitchFamily="50" charset="-128"/>
            </a:endParaRPr>
          </a:p>
        </p:txBody>
      </p:sp>
      <p:sp>
        <p:nvSpPr>
          <p:cNvPr id="30" name="活動内容">
            <a:extLst>
              <a:ext uri="{FF2B5EF4-FFF2-40B4-BE49-F238E27FC236}">
                <a16:creationId xmlns:a16="http://schemas.microsoft.com/office/drawing/2014/main" id="{0ADE485E-AA5A-41A0-810F-B7BEB8F93F7C}"/>
              </a:ext>
            </a:extLst>
          </p:cNvPr>
          <p:cNvSpPr txBox="1">
            <a:spLocks noChangeAspect="1"/>
          </p:cNvSpPr>
          <p:nvPr/>
        </p:nvSpPr>
        <p:spPr>
          <a:xfrm>
            <a:off x="2920395" y="5268000"/>
            <a:ext cx="3568605" cy="1569660"/>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アークスワークはメダカの飼育販売をしています。
格安価格で良質なめだかを販売する事をモットーにスタッフ一同業務に取り組んでいます。
今後はメダカの品種改良にも挑戦する予定です。
メダカの泳ぐ姿やエサを食べる姿などを観察していると心が癒やされます。
この機会にぜひ私どもとメダカ飼育販売を</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始めてみませんか？</a:t>
            </a:r>
          </a:p>
        </p:txBody>
      </p:sp>
      <p:sp>
        <p:nvSpPr>
          <p:cNvPr id="20" name="事業所名2">
            <a:extLst>
              <a:ext uri="{FF2B5EF4-FFF2-40B4-BE49-F238E27FC236}">
                <a16:creationId xmlns:a16="http://schemas.microsoft.com/office/drawing/2014/main" id="{86075E94-8568-4EB6-B79F-A34998001CC2}"/>
              </a:ext>
            </a:extLst>
          </p:cNvPr>
          <p:cNvSpPr txBox="1"/>
          <p:nvPr/>
        </p:nvSpPr>
        <p:spPr>
          <a:xfrm>
            <a:off x="695757" y="7968000"/>
            <a:ext cx="2542065" cy="230832"/>
          </a:xfrm>
          <a:prstGeom prst="rect">
            <a:avLst/>
          </a:prstGeom>
          <a:noFill/>
        </p:spPr>
        <p:txBody>
          <a:bodyPr wrap="square" rtlCol="0">
            <a:spAutoFit/>
          </a:bodyPr>
          <a:lstStyle/>
          <a:p>
            <a:r>
              <a:rPr lang="ja-JP" altLang="en-US" sz="900" i="0">
                <a:effectLst/>
                <a:latin typeface="メイリオ" panose="020B0604030504040204" pitchFamily="50" charset="-128"/>
                <a:ea typeface="メイリオ" panose="020B0604030504040204" pitchFamily="50" charset="-128"/>
              </a:rPr>
              <a:t>株式会社和　アークスワーク</a:t>
            </a:r>
            <a:endParaRPr lang="ja-JP" altLang="en-US" sz="900" i="0" dirty="0">
              <a:effectLst/>
              <a:latin typeface="メイリオ" panose="020B0604030504040204" pitchFamily="50" charset="-128"/>
              <a:ea typeface="メイリオ" panose="020B0604030504040204" pitchFamily="50" charset="-128"/>
            </a:endParaRPr>
          </a:p>
        </p:txBody>
      </p:sp>
      <p:sp>
        <p:nvSpPr>
          <p:cNvPr id="21" name="郵便番号">
            <a:extLst>
              <a:ext uri="{FF2B5EF4-FFF2-40B4-BE49-F238E27FC236}">
                <a16:creationId xmlns:a16="http://schemas.microsoft.com/office/drawing/2014/main" id="{992EDA51-1E48-4167-BF6A-62327C45A1CE}"/>
              </a:ext>
            </a:extLst>
          </p:cNvPr>
          <p:cNvSpPr txBox="1"/>
          <p:nvPr/>
        </p:nvSpPr>
        <p:spPr>
          <a:xfrm>
            <a:off x="818999" y="8238000"/>
            <a:ext cx="840206" cy="230832"/>
          </a:xfrm>
          <a:prstGeom prst="rect">
            <a:avLst/>
          </a:prstGeom>
          <a:noFill/>
        </p:spPr>
        <p:txBody>
          <a:bodyPr wrap="square" rtlCol="0">
            <a:spAutoFit/>
          </a:bodyPr>
          <a:lstStyle/>
          <a:p>
            <a:r>
              <a:rPr lang="en-US" altLang="ja-JP" sz="900" b="0" i="0">
                <a:solidFill>
                  <a:srgbClr val="202124"/>
                </a:solidFill>
                <a:effectLst/>
                <a:latin typeface="メイリオ" panose="020B0604030504040204" pitchFamily="50" charset="-128"/>
                <a:ea typeface="メイリオ" panose="020B0604030504040204" pitchFamily="50" charset="-128"/>
              </a:rPr>
              <a:t>534-0027</a:t>
            </a:r>
            <a:endParaRPr kumimoji="1" lang="ja-JP" altLang="en-US" sz="900" dirty="0">
              <a:latin typeface="メイリオ" panose="020B0604030504040204" pitchFamily="50" charset="-128"/>
              <a:ea typeface="メイリオ" panose="020B0604030504040204" pitchFamily="50" charset="-128"/>
            </a:endParaRPr>
          </a:p>
        </p:txBody>
      </p:sp>
      <p:pic>
        <p:nvPicPr>
          <p:cNvPr id="8" name="事業所名アイコン" descr="アイコン&#10;&#10;自動的に生成された説明">
            <a:extLst>
              <a:ext uri="{FF2B5EF4-FFF2-40B4-BE49-F238E27FC236}">
                <a16:creationId xmlns:a16="http://schemas.microsoft.com/office/drawing/2014/main" id="{D4CC66AE-1EAC-4822-9074-8B396567829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21789" y="7968000"/>
            <a:ext cx="248149" cy="248362"/>
          </a:xfrm>
          <a:prstGeom prst="rect">
            <a:avLst/>
          </a:prstGeom>
        </p:spPr>
      </p:pic>
      <p:pic>
        <p:nvPicPr>
          <p:cNvPr id="19" name="電話番号アイコン" descr="アイコン&#10;&#10;自動的に生成された説明">
            <a:extLst>
              <a:ext uri="{FF2B5EF4-FFF2-40B4-BE49-F238E27FC236}">
                <a16:creationId xmlns:a16="http://schemas.microsoft.com/office/drawing/2014/main" id="{FC522D34-5187-4E3C-A752-63483EFDE204}"/>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719356" y="8000780"/>
            <a:ext cx="164432" cy="164618"/>
          </a:xfrm>
          <a:prstGeom prst="rect">
            <a:avLst/>
          </a:prstGeom>
        </p:spPr>
      </p:pic>
      <p:pic>
        <p:nvPicPr>
          <p:cNvPr id="32" name="最寄り駅アイコン" descr="アイコン&#10;&#10;自動的に生成された説明">
            <a:extLst>
              <a:ext uri="{FF2B5EF4-FFF2-40B4-BE49-F238E27FC236}">
                <a16:creationId xmlns:a16="http://schemas.microsoft.com/office/drawing/2014/main" id="{6070374F-C579-48A7-8B2B-F9C6047825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3698714" y="8617348"/>
            <a:ext cx="205716" cy="209178"/>
          </a:xfrm>
          <a:prstGeom prst="rect">
            <a:avLst/>
          </a:prstGeom>
        </p:spPr>
      </p:pic>
      <p:pic>
        <p:nvPicPr>
          <p:cNvPr id="37" name="メールアドレスアイコン" descr="アイコン&#10;&#10;自動的に生成された説明">
            <a:extLst>
              <a:ext uri="{FF2B5EF4-FFF2-40B4-BE49-F238E27FC236}">
                <a16:creationId xmlns:a16="http://schemas.microsoft.com/office/drawing/2014/main" id="{0071615D-C480-40CA-BA31-2E01613E4483}"/>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flipH="1">
            <a:off x="3719356" y="8310275"/>
            <a:ext cx="164432" cy="164618"/>
          </a:xfrm>
          <a:prstGeom prst="rect">
            <a:avLst/>
          </a:prstGeom>
        </p:spPr>
      </p:pic>
      <p:sp>
        <p:nvSpPr>
          <p:cNvPr id="4" name="建物名">
            <a:extLst>
              <a:ext uri="{FF2B5EF4-FFF2-40B4-BE49-F238E27FC236}">
                <a16:creationId xmlns:a16="http://schemas.microsoft.com/office/drawing/2014/main" id="{3D6CED62-58A8-4385-B9E1-AD241A53DC82}"/>
              </a:ext>
            </a:extLst>
          </p:cNvPr>
          <p:cNvSpPr txBox="1"/>
          <p:nvPr/>
        </p:nvSpPr>
        <p:spPr>
          <a:xfrm>
            <a:off x="695757" y="8599915"/>
            <a:ext cx="229500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パークフロント桜の宮２Ｆ</a:t>
            </a:r>
            <a:endParaRPr kumimoji="1" lang="ja-JP" altLang="en-US" sz="900" dirty="0">
              <a:latin typeface="メイリオ" panose="020B0604030504040204" pitchFamily="50" charset="-128"/>
              <a:ea typeface="メイリオ" panose="020B0604030504040204" pitchFamily="50" charset="-128"/>
            </a:endParaRPr>
          </a:p>
        </p:txBody>
      </p:sp>
      <p:sp>
        <p:nvSpPr>
          <p:cNvPr id="9" name="電話番号">
            <a:extLst>
              <a:ext uri="{FF2B5EF4-FFF2-40B4-BE49-F238E27FC236}">
                <a16:creationId xmlns:a16="http://schemas.microsoft.com/office/drawing/2014/main" id="{27C20BE0-BDB7-4960-B364-6BC41A91BC55}"/>
              </a:ext>
            </a:extLst>
          </p:cNvPr>
          <p:cNvSpPr txBox="1"/>
          <p:nvPr/>
        </p:nvSpPr>
        <p:spPr>
          <a:xfrm>
            <a:off x="3968999" y="7952284"/>
            <a:ext cx="1300079" cy="261610"/>
          </a:xfrm>
          <a:prstGeom prst="rect">
            <a:avLst/>
          </a:prstGeom>
          <a:noFill/>
        </p:spPr>
        <p:txBody>
          <a:bodyPr wrap="square" rtlCol="0" anchor="b">
            <a:spAutoFit/>
          </a:bodyPr>
          <a:lstStyle/>
          <a:p>
            <a:r>
              <a:rPr kumimoji="1" lang="en-US" altLang="ja-JP" sz="1100">
                <a:latin typeface="メイリオ" panose="020B0604030504040204" pitchFamily="50" charset="-128"/>
                <a:ea typeface="メイリオ" panose="020B0604030504040204" pitchFamily="50" charset="-128"/>
              </a:rPr>
              <a:t>06-6484-9591</a:t>
            </a:r>
            <a:endParaRPr kumimoji="1" lang="ja-JP" altLang="en-US" sz="1100" dirty="0">
              <a:latin typeface="メイリオ" panose="020B0604030504040204" pitchFamily="50" charset="-128"/>
              <a:ea typeface="メイリオ" panose="020B0604030504040204" pitchFamily="50" charset="-128"/>
            </a:endParaRPr>
          </a:p>
        </p:txBody>
      </p:sp>
      <p:sp>
        <p:nvSpPr>
          <p:cNvPr id="14" name="メールアドレス">
            <a:extLst>
              <a:ext uri="{FF2B5EF4-FFF2-40B4-BE49-F238E27FC236}">
                <a16:creationId xmlns:a16="http://schemas.microsoft.com/office/drawing/2014/main" id="{315F7CDA-68C2-4107-90F7-021AF6FCC638}"/>
              </a:ext>
            </a:extLst>
          </p:cNvPr>
          <p:cNvSpPr txBox="1"/>
          <p:nvPr/>
        </p:nvSpPr>
        <p:spPr>
          <a:xfrm>
            <a:off x="3968999" y="8277168"/>
            <a:ext cx="2268315"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kazuarxwork@gmail.com</a:t>
            </a:r>
            <a:endParaRPr kumimoji="1" lang="ja-JP" altLang="en-US" sz="900" dirty="0">
              <a:latin typeface="メイリオ" panose="020B0604030504040204" pitchFamily="50" charset="-128"/>
              <a:ea typeface="メイリオ" panose="020B0604030504040204" pitchFamily="50" charset="-128"/>
            </a:endParaRPr>
          </a:p>
        </p:txBody>
      </p:sp>
      <p:sp>
        <p:nvSpPr>
          <p:cNvPr id="27" name="最寄り駅">
            <a:extLst>
              <a:ext uri="{FF2B5EF4-FFF2-40B4-BE49-F238E27FC236}">
                <a16:creationId xmlns:a16="http://schemas.microsoft.com/office/drawing/2014/main" id="{26AF3CF6-4591-48B4-9551-A852D1C5D71A}"/>
              </a:ext>
            </a:extLst>
          </p:cNvPr>
          <p:cNvSpPr txBox="1"/>
          <p:nvPr/>
        </p:nvSpPr>
        <p:spPr>
          <a:xfrm>
            <a:off x="3969000" y="8598000"/>
            <a:ext cx="2385000" cy="369332"/>
          </a:xfrm>
          <a:prstGeom prst="rect">
            <a:avLst/>
          </a:prstGeom>
          <a:noFill/>
        </p:spPr>
        <p:txBody>
          <a:bodyPr wrap="square" rtlCol="0">
            <a:spAutoFit/>
          </a:bodyPr>
          <a:lstStyle/>
          <a:p>
            <a:r>
              <a:rPr lang="en-US" altLang="ja-JP" sz="900" b="0" i="0">
                <a:effectLst/>
                <a:latin typeface="メイリオ" panose="020B0604030504040204" pitchFamily="50" charset="-128"/>
                <a:ea typeface="メイリオ" panose="020B0604030504040204" pitchFamily="50" charset="-128"/>
              </a:rPr>
              <a:t>JR</a:t>
            </a:r>
            <a:r>
              <a:rPr lang="ja-JP" altLang="en-US" sz="900" b="0" i="0">
                <a:effectLst/>
                <a:latin typeface="メイリオ" panose="020B0604030504040204" pitchFamily="50" charset="-128"/>
                <a:ea typeface="メイリオ" panose="020B0604030504040204" pitchFamily="50" charset="-128"/>
              </a:rPr>
              <a:t>環状線、桜ノ宮駅西出口を出て南へ約</a:t>
            </a:r>
            <a:r>
              <a:rPr lang="en-US" altLang="ja-JP" sz="900" b="0" i="0">
                <a:effectLst/>
                <a:latin typeface="メイリオ" panose="020B0604030504040204" pitchFamily="50" charset="-128"/>
                <a:ea typeface="メイリオ" panose="020B0604030504040204" pitchFamily="50" charset="-128"/>
              </a:rPr>
              <a:t>8</a:t>
            </a:r>
            <a:r>
              <a:rPr lang="ja-JP" altLang="en-US" sz="900" b="0" i="0">
                <a:effectLst/>
                <a:latin typeface="メイリオ" panose="020B0604030504040204" pitchFamily="50" charset="-128"/>
                <a:ea typeface="メイリオ" panose="020B0604030504040204" pitchFamily="50" charset="-128"/>
              </a:rPr>
              <a:t>分。 </a:t>
            </a:r>
            <a:endParaRPr kumimoji="1" lang="ja-JP" altLang="en-US" sz="900" dirty="0">
              <a:latin typeface="メイリオ" panose="020B0604030504040204" pitchFamily="50" charset="-128"/>
              <a:ea typeface="メイリオ" panose="020B0604030504040204" pitchFamily="50" charset="-128"/>
            </a:endParaRPr>
          </a:p>
        </p:txBody>
      </p:sp>
      <p:sp>
        <p:nvSpPr>
          <p:cNvPr id="33" name="住所">
            <a:extLst>
              <a:ext uri="{FF2B5EF4-FFF2-40B4-BE49-F238E27FC236}">
                <a16:creationId xmlns:a16="http://schemas.microsoft.com/office/drawing/2014/main" id="{3B007AAA-DF5D-40FA-A978-07934F14BFA6}"/>
              </a:ext>
            </a:extLst>
          </p:cNvPr>
          <p:cNvSpPr txBox="1"/>
          <p:nvPr/>
        </p:nvSpPr>
        <p:spPr>
          <a:xfrm>
            <a:off x="695757" y="8414083"/>
            <a:ext cx="2660560" cy="230832"/>
          </a:xfrm>
          <a:prstGeom prst="rect">
            <a:avLst/>
          </a:prstGeom>
          <a:noFill/>
        </p:spPr>
        <p:txBody>
          <a:bodyPr wrap="square" rtlCol="0">
            <a:spAutoFit/>
          </a:bodyPr>
          <a:lstStyle/>
          <a:p>
            <a:r>
              <a:rPr lang="zh-TW" altLang="en-US" sz="900" b="0" i="0">
                <a:solidFill>
                  <a:srgbClr val="202124"/>
                </a:solidFill>
                <a:effectLst/>
                <a:latin typeface="メイリオ" panose="020B0604030504040204" pitchFamily="50" charset="-128"/>
                <a:ea typeface="メイリオ" panose="020B0604030504040204" pitchFamily="50" charset="-128"/>
              </a:rPr>
              <a:t>大阪市都島区中野町</a:t>
            </a:r>
            <a:r>
              <a:rPr lang="en-US" altLang="zh-TW" sz="900" b="0" i="0">
                <a:solidFill>
                  <a:srgbClr val="202124"/>
                </a:solidFill>
                <a:effectLst/>
                <a:latin typeface="メイリオ" panose="020B0604030504040204" pitchFamily="50" charset="-128"/>
                <a:ea typeface="メイリオ" panose="020B0604030504040204" pitchFamily="50" charset="-128"/>
              </a:rPr>
              <a:t>1</a:t>
            </a:r>
            <a:r>
              <a:rPr lang="zh-TW" altLang="en-US" sz="900" b="0" i="0">
                <a:solidFill>
                  <a:srgbClr val="202124"/>
                </a:solidFill>
                <a:effectLst/>
                <a:latin typeface="メイリオ" panose="020B0604030504040204" pitchFamily="50" charset="-128"/>
                <a:ea typeface="メイリオ" panose="020B0604030504040204" pitchFamily="50" charset="-128"/>
              </a:rPr>
              <a:t>丁目</a:t>
            </a:r>
            <a:r>
              <a:rPr lang="en-US" altLang="zh-TW" sz="900" b="0" i="0">
                <a:solidFill>
                  <a:srgbClr val="202124"/>
                </a:solidFill>
                <a:effectLst/>
                <a:latin typeface="メイリオ" panose="020B0604030504040204" pitchFamily="50" charset="-128"/>
                <a:ea typeface="メイリオ" panose="020B0604030504040204" pitchFamily="50" charset="-128"/>
              </a:rPr>
              <a:t>6-4</a:t>
            </a:r>
            <a:endParaRPr kumimoji="1" lang="ja-JP" altLang="en-US" sz="900" dirty="0">
              <a:latin typeface="メイリオ" panose="020B0604030504040204" pitchFamily="50" charset="-128"/>
              <a:ea typeface="メイリオ" panose="020B0604030504040204" pitchFamily="50" charset="-128"/>
            </a:endParaRPr>
          </a:p>
        </p:txBody>
      </p:sp>
      <p:sp>
        <p:nvSpPr>
          <p:cNvPr id="42" name="送迎範囲：(ラベル)">
            <a:extLst>
              <a:ext uri="{FF2B5EF4-FFF2-40B4-BE49-F238E27FC236}">
                <a16:creationId xmlns:a16="http://schemas.microsoft.com/office/drawing/2014/main" id="{3D17E1D1-63C8-422A-B129-28B77C406359}"/>
              </a:ext>
            </a:extLst>
          </p:cNvPr>
          <p:cNvSpPr txBox="1"/>
          <p:nvPr/>
        </p:nvSpPr>
        <p:spPr>
          <a:xfrm>
            <a:off x="3969000" y="9353668"/>
            <a:ext cx="776308"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送迎範囲：</a:t>
            </a:r>
          </a:p>
        </p:txBody>
      </p:sp>
      <p:pic>
        <p:nvPicPr>
          <p:cNvPr id="31" name="送迎範囲アイコン" descr="アイコン&#10;&#10;自動的に生成された説明">
            <a:extLst>
              <a:ext uri="{FF2B5EF4-FFF2-40B4-BE49-F238E27FC236}">
                <a16:creationId xmlns:a16="http://schemas.microsoft.com/office/drawing/2014/main" id="{62BB32B5-C157-4D29-A387-29786A3FF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3999" y="9338676"/>
            <a:ext cx="295147" cy="295147"/>
          </a:xfrm>
          <a:prstGeom prst="rect">
            <a:avLst/>
          </a:prstGeom>
        </p:spPr>
      </p:pic>
      <p:pic>
        <p:nvPicPr>
          <p:cNvPr id="23" name="サービス提供時刻アイコン" descr="アイコン&#10;&#10;自動的に生成された説明">
            <a:extLst>
              <a:ext uri="{FF2B5EF4-FFF2-40B4-BE49-F238E27FC236}">
                <a16:creationId xmlns:a16="http://schemas.microsoft.com/office/drawing/2014/main" id="{BC72032A-1FCC-4891-97DA-5A2032C9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789" y="8868000"/>
            <a:ext cx="248362" cy="252474"/>
          </a:xfrm>
          <a:prstGeom prst="rect">
            <a:avLst/>
          </a:prstGeom>
        </p:spPr>
      </p:pic>
      <p:pic>
        <p:nvPicPr>
          <p:cNvPr id="26" name="開所日アイコン" descr="アイコン&#10;&#10;自動的に生成された説明">
            <a:extLst>
              <a:ext uri="{FF2B5EF4-FFF2-40B4-BE49-F238E27FC236}">
                <a16:creationId xmlns:a16="http://schemas.microsoft.com/office/drawing/2014/main" id="{0E41B778-0577-4AC9-A1BF-13CC1EBE0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89" y="9291238"/>
            <a:ext cx="248362" cy="271039"/>
          </a:xfrm>
          <a:prstGeom prst="rect">
            <a:avLst/>
          </a:prstGeom>
        </p:spPr>
      </p:pic>
      <p:sp>
        <p:nvSpPr>
          <p:cNvPr id="35" name="開所日：(ラベル)">
            <a:extLst>
              <a:ext uri="{FF2B5EF4-FFF2-40B4-BE49-F238E27FC236}">
                <a16:creationId xmlns:a16="http://schemas.microsoft.com/office/drawing/2014/main" id="{4AEF8C90-69D0-4554-82AD-EF76FA8CC7F0}"/>
              </a:ext>
            </a:extLst>
          </p:cNvPr>
          <p:cNvSpPr txBox="1"/>
          <p:nvPr/>
        </p:nvSpPr>
        <p:spPr>
          <a:xfrm>
            <a:off x="695757" y="9357168"/>
            <a:ext cx="652206" cy="230832"/>
          </a:xfrm>
          <a:prstGeom prst="rect">
            <a:avLst/>
          </a:prstGeom>
          <a:noFill/>
        </p:spPr>
        <p:txBody>
          <a:bodyPr wrap="square" rtlCol="0" anchor="ctr">
            <a:spAutoFit/>
          </a:bodyPr>
          <a:lstStyle/>
          <a:p>
            <a:r>
              <a:rPr lang="ja-JP" altLang="en-US" sz="900" dirty="0">
                <a:solidFill>
                  <a:srgbClr val="1B224C"/>
                </a:solidFill>
                <a:latin typeface="メイリオ" panose="020B0604030504040204" pitchFamily="50" charset="-128"/>
                <a:ea typeface="メイリオ" panose="020B0604030504040204" pitchFamily="50" charset="-128"/>
              </a:rPr>
              <a:t>開所日</a:t>
            </a:r>
            <a:r>
              <a:rPr lang="ja-JP" altLang="en-US" sz="900" b="0" i="0" dirty="0">
                <a:solidFill>
                  <a:srgbClr val="1B224C"/>
                </a:solidFill>
                <a:effectLst/>
                <a:latin typeface="メイリオ" panose="020B0604030504040204" pitchFamily="50" charset="-128"/>
                <a:ea typeface="メイリオ" panose="020B0604030504040204" pitchFamily="50" charset="-128"/>
              </a:rPr>
              <a:t>：</a:t>
            </a:r>
          </a:p>
        </p:txBody>
      </p:sp>
      <p:sp>
        <p:nvSpPr>
          <p:cNvPr id="38" name="開始時刻">
            <a:extLst>
              <a:ext uri="{FF2B5EF4-FFF2-40B4-BE49-F238E27FC236}">
                <a16:creationId xmlns:a16="http://schemas.microsoft.com/office/drawing/2014/main" id="{7029FD5A-59E6-45C8-B95D-ED81A22C56BB}"/>
              </a:ext>
            </a:extLst>
          </p:cNvPr>
          <p:cNvSpPr txBox="1"/>
          <p:nvPr/>
        </p:nvSpPr>
        <p:spPr>
          <a:xfrm>
            <a:off x="1763999" y="8881086"/>
            <a:ext cx="675000"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10:00</a:t>
            </a:r>
            <a:endParaRPr kumimoji="1" lang="ja-JP" altLang="en-US" sz="900" dirty="0">
              <a:latin typeface="メイリオ" panose="020B0604030504040204" pitchFamily="50" charset="-128"/>
              <a:ea typeface="メイリオ" panose="020B0604030504040204" pitchFamily="50" charset="-128"/>
            </a:endParaRPr>
          </a:p>
        </p:txBody>
      </p:sp>
      <p:sp>
        <p:nvSpPr>
          <p:cNvPr id="39" name="サービス提供時間(ラベル)">
            <a:extLst>
              <a:ext uri="{FF2B5EF4-FFF2-40B4-BE49-F238E27FC236}">
                <a16:creationId xmlns:a16="http://schemas.microsoft.com/office/drawing/2014/main" id="{6A814D47-9805-4B45-A2FA-5E99B2FD8813}"/>
              </a:ext>
            </a:extLst>
          </p:cNvPr>
          <p:cNvSpPr txBox="1"/>
          <p:nvPr/>
        </p:nvSpPr>
        <p:spPr>
          <a:xfrm>
            <a:off x="695757" y="8881086"/>
            <a:ext cx="1236950" cy="2308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サービス提供時間：</a:t>
            </a:r>
            <a:endParaRPr kumimoji="1" lang="ja-JP" altLang="en-US" sz="900" dirty="0"/>
          </a:p>
        </p:txBody>
      </p:sp>
      <p:sp>
        <p:nvSpPr>
          <p:cNvPr id="2" name="送迎範囲">
            <a:extLst>
              <a:ext uri="{FF2B5EF4-FFF2-40B4-BE49-F238E27FC236}">
                <a16:creationId xmlns:a16="http://schemas.microsoft.com/office/drawing/2014/main" id="{28706347-F6FC-40C9-96A6-453F91FF25E3}"/>
              </a:ext>
            </a:extLst>
          </p:cNvPr>
          <p:cNvSpPr txBox="1"/>
          <p:nvPr/>
        </p:nvSpPr>
        <p:spPr>
          <a:xfrm>
            <a:off x="4532909" y="9353668"/>
            <a:ext cx="1911091" cy="230832"/>
          </a:xfrm>
          <a:prstGeom prst="rect">
            <a:avLst/>
          </a:prstGeom>
          <a:noFill/>
        </p:spPr>
        <p:txBody>
          <a:bodyPr wrap="square" rtlCol="0">
            <a:spAutoFit/>
          </a:bodyPr>
          <a:lstStyle/>
          <a:p>
            <a:r>
              <a:rPr kumimoji="1" lang="ja-JP" altLang="en-US" sz="900">
                <a:latin typeface="メイリオ" panose="020B0604030504040204" pitchFamily="50" charset="-128"/>
                <a:ea typeface="メイリオ" panose="020B0604030504040204" pitchFamily="50" charset="-128"/>
              </a:rPr>
              <a:t>大阪市内</a:t>
            </a:r>
            <a:endParaRPr kumimoji="1" lang="ja-JP" altLang="en-US" sz="900" dirty="0">
              <a:latin typeface="メイリオ" panose="020B0604030504040204" pitchFamily="50" charset="-128"/>
              <a:ea typeface="メイリオ" panose="020B0604030504040204" pitchFamily="50" charset="-128"/>
            </a:endParaRPr>
          </a:p>
        </p:txBody>
      </p:sp>
      <p:sp>
        <p:nvSpPr>
          <p:cNvPr id="45" name="郵便番号(〒)">
            <a:extLst>
              <a:ext uri="{FF2B5EF4-FFF2-40B4-BE49-F238E27FC236}">
                <a16:creationId xmlns:a16="http://schemas.microsoft.com/office/drawing/2014/main" id="{6C2F6B4D-2651-483F-A68A-04984142EAF9}"/>
              </a:ext>
            </a:extLst>
          </p:cNvPr>
          <p:cNvSpPr txBox="1"/>
          <p:nvPr/>
        </p:nvSpPr>
        <p:spPr>
          <a:xfrm>
            <a:off x="695757" y="8238000"/>
            <a:ext cx="247349" cy="230832"/>
          </a:xfrm>
          <a:prstGeom prst="rect">
            <a:avLst/>
          </a:prstGeom>
          <a:noFill/>
        </p:spPr>
        <p:txBody>
          <a:bodyPr wrap="square" rtlCol="0">
            <a:spAutoFit/>
          </a:bodyPr>
          <a:lstStyle/>
          <a:p>
            <a:r>
              <a:rPr kumimoji="1" lang="ja-JP" altLang="en-US" sz="900" dirty="0"/>
              <a:t>〒</a:t>
            </a:r>
          </a:p>
        </p:txBody>
      </p:sp>
      <p:sp>
        <p:nvSpPr>
          <p:cNvPr id="46" name="終了時刻">
            <a:extLst>
              <a:ext uri="{FF2B5EF4-FFF2-40B4-BE49-F238E27FC236}">
                <a16:creationId xmlns:a16="http://schemas.microsoft.com/office/drawing/2014/main" id="{718ACC3F-43FB-4BC9-A903-3A1F7A80CFC4}"/>
              </a:ext>
            </a:extLst>
          </p:cNvPr>
          <p:cNvSpPr txBox="1"/>
          <p:nvPr/>
        </p:nvSpPr>
        <p:spPr>
          <a:xfrm>
            <a:off x="2438999" y="8881086"/>
            <a:ext cx="639746" cy="230832"/>
          </a:xfrm>
          <a:prstGeom prst="rect">
            <a:avLst/>
          </a:prstGeom>
          <a:noFill/>
        </p:spPr>
        <p:txBody>
          <a:bodyPr wrap="square" rtlCol="0">
            <a:spAutoFit/>
          </a:bodyPr>
          <a:lstStyle/>
          <a:p>
            <a:r>
              <a:rPr kumimoji="1" lang="en-US" altLang="ja-JP" sz="900">
                <a:latin typeface="メイリオ" panose="020B0604030504040204" pitchFamily="50" charset="-128"/>
                <a:ea typeface="メイリオ" panose="020B0604030504040204" pitchFamily="50" charset="-128"/>
              </a:rPr>
              <a:t>17:00</a:t>
            </a:r>
            <a:endParaRPr kumimoji="1" lang="ja-JP" altLang="en-US" sz="900" dirty="0">
              <a:latin typeface="メイリオ" panose="020B0604030504040204" pitchFamily="50" charset="-128"/>
              <a:ea typeface="メイリオ" panose="020B0604030504040204" pitchFamily="50" charset="-128"/>
            </a:endParaRPr>
          </a:p>
        </p:txBody>
      </p:sp>
      <p:sp>
        <p:nvSpPr>
          <p:cNvPr id="47" name="サービス提供時刻(~)">
            <a:extLst>
              <a:ext uri="{FF2B5EF4-FFF2-40B4-BE49-F238E27FC236}">
                <a16:creationId xmlns:a16="http://schemas.microsoft.com/office/drawing/2014/main" id="{9F2E8A4B-EE8A-4D93-9A1D-4BE320B1E4B3}"/>
              </a:ext>
            </a:extLst>
          </p:cNvPr>
          <p:cNvSpPr txBox="1"/>
          <p:nvPr/>
        </p:nvSpPr>
        <p:spPr>
          <a:xfrm>
            <a:off x="2214000" y="8881086"/>
            <a:ext cx="274532" cy="230832"/>
          </a:xfrm>
          <a:prstGeom prst="rect">
            <a:avLst/>
          </a:prstGeom>
          <a:noFill/>
        </p:spPr>
        <p:txBody>
          <a:bodyPr wrap="square" rtlCol="0">
            <a:spAutoFit/>
          </a:bodyPr>
          <a:lstStyle/>
          <a:p>
            <a:r>
              <a:rPr kumimoji="1" lang="ja-JP" altLang="en-US" sz="900" b="1" dirty="0">
                <a:latin typeface="メイリオ" panose="020B0604030504040204" pitchFamily="50" charset="-128"/>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3261AC5F-4B11-49C8-B464-7AAA9854B3DB}"/>
              </a:ext>
            </a:extLst>
          </p:cNvPr>
          <p:cNvSpPr/>
          <p:nvPr/>
        </p:nvSpPr>
        <p:spPr>
          <a:xfrm>
            <a:off x="418275" y="1623000"/>
            <a:ext cx="2335724" cy="374628"/>
          </a:xfrm>
          <a:prstGeom prst="roundRect">
            <a:avLst/>
          </a:prstGeom>
          <a:solidFill>
            <a:srgbClr val="F3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quot;お気軽にご相談ください&quot;">
            <a:extLst>
              <a:ext uri="{FF2B5EF4-FFF2-40B4-BE49-F238E27FC236}">
                <a16:creationId xmlns:a16="http://schemas.microsoft.com/office/drawing/2014/main" id="{A70F9776-F368-4244-ADC9-D833E601E63F}"/>
              </a:ext>
            </a:extLst>
          </p:cNvPr>
          <p:cNvSpPr txBox="1"/>
          <p:nvPr/>
        </p:nvSpPr>
        <p:spPr>
          <a:xfrm>
            <a:off x="555586" y="1683592"/>
            <a:ext cx="2061101" cy="276999"/>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☆お気軽にご相談下さい☆</a:t>
            </a:r>
            <a:endParaRPr kumimoji="1" lang="en-US" altLang="ja-JP" sz="1200" dirty="0">
              <a:latin typeface="メイリオ" panose="020B0604030504040204" pitchFamily="50" charset="-128"/>
              <a:ea typeface="メイリオ" panose="020B0604030504040204" pitchFamily="50" charset="-128"/>
            </a:endParaRPr>
          </a:p>
        </p:txBody>
      </p:sp>
      <p:sp>
        <p:nvSpPr>
          <p:cNvPr id="16" name="例外時刻" hidden="1">
            <a:extLst>
              <a:ext uri="{FF2B5EF4-FFF2-40B4-BE49-F238E27FC236}">
                <a16:creationId xmlns:a16="http://schemas.microsoft.com/office/drawing/2014/main" id="{0A59B98E-8459-48E4-9C78-AFABB646EA50}"/>
              </a:ext>
            </a:extLst>
          </p:cNvPr>
          <p:cNvSpPr txBox="1"/>
          <p:nvPr/>
        </p:nvSpPr>
        <p:spPr>
          <a:xfrm>
            <a:off x="695757" y="9038453"/>
            <a:ext cx="1026152" cy="230832"/>
          </a:xfrm>
          <a:prstGeom prst="rect">
            <a:avLst/>
          </a:prstGeom>
          <a:noFill/>
        </p:spPr>
        <p:txBody>
          <a:bodyPr wrap="square" rtlCol="0">
            <a:spAutoFit/>
          </a:bodyPr>
          <a:lstStyle/>
          <a:p>
            <a:r>
              <a:rPr kumimoji="1" lang="ja-JP" altLang="en-US" sz="900" b="1" dirty="0"/>
              <a:t>＊例外時刻あり</a:t>
            </a:r>
          </a:p>
        </p:txBody>
      </p:sp>
      <p:sp>
        <p:nvSpPr>
          <p:cNvPr id="3" name="開所曜日">
            <a:extLst>
              <a:ext uri="{FF2B5EF4-FFF2-40B4-BE49-F238E27FC236}">
                <a16:creationId xmlns:a16="http://schemas.microsoft.com/office/drawing/2014/main" id="{4E42EBC4-10EE-4D79-B32B-C5724BA29CDF}"/>
              </a:ext>
            </a:extLst>
          </p:cNvPr>
          <p:cNvSpPr txBox="1"/>
          <p:nvPr/>
        </p:nvSpPr>
        <p:spPr>
          <a:xfrm>
            <a:off x="1313998" y="9357168"/>
            <a:ext cx="2033551" cy="230832"/>
          </a:xfrm>
          <a:prstGeom prst="rect">
            <a:avLst/>
          </a:prstGeom>
          <a:noFill/>
        </p:spPr>
        <p:txBody>
          <a:bodyPr wrap="square" rtlCol="0" anchor="ctr">
            <a:spAutoFit/>
          </a:bodyPr>
          <a:lstStyle/>
          <a:p>
            <a:r>
              <a:rPr kumimoji="1" lang="ja-JP" altLang="en-US" sz="900"/>
              <a:t>月</a:t>
            </a:r>
            <a:r>
              <a:rPr kumimoji="1" lang="en-US" altLang="ja-JP" sz="900"/>
              <a:t>, </a:t>
            </a:r>
            <a:r>
              <a:rPr kumimoji="1" lang="ja-JP" altLang="en-US" sz="900"/>
              <a:t>火</a:t>
            </a:r>
            <a:r>
              <a:rPr kumimoji="1" lang="en-US" altLang="ja-JP" sz="900"/>
              <a:t>, </a:t>
            </a:r>
            <a:r>
              <a:rPr kumimoji="1" lang="ja-JP" altLang="en-US" sz="900"/>
              <a:t>水</a:t>
            </a:r>
            <a:r>
              <a:rPr kumimoji="1" lang="en-US" altLang="ja-JP" sz="900"/>
              <a:t>, </a:t>
            </a:r>
            <a:r>
              <a:rPr kumimoji="1" lang="ja-JP" altLang="en-US" sz="900"/>
              <a:t>木</a:t>
            </a:r>
            <a:r>
              <a:rPr kumimoji="1" lang="en-US" altLang="ja-JP" sz="900"/>
              <a:t>, </a:t>
            </a:r>
            <a:r>
              <a:rPr kumimoji="1" lang="ja-JP" altLang="en-US" sz="900"/>
              <a:t>金</a:t>
            </a:r>
            <a:r>
              <a:rPr kumimoji="1" lang="en-US" altLang="ja-JP" sz="900"/>
              <a:t>, </a:t>
            </a:r>
            <a:r>
              <a:rPr kumimoji="1" lang="ja-JP" altLang="en-US" sz="900"/>
              <a:t>土</a:t>
            </a:r>
            <a:endParaRPr kumimoji="1" lang="en-US" altLang="ja-JP" sz="900" dirty="0"/>
          </a:p>
        </p:txBody>
      </p:sp>
      <p:sp>
        <p:nvSpPr>
          <p:cNvPr id="72" name="最寄り駅2">
            <a:extLst>
              <a:ext uri="{FF2B5EF4-FFF2-40B4-BE49-F238E27FC236}">
                <a16:creationId xmlns:a16="http://schemas.microsoft.com/office/drawing/2014/main" id="{9ACA126E-5535-4146-9029-3113FB5A2676}"/>
              </a:ext>
            </a:extLst>
          </p:cNvPr>
          <p:cNvSpPr txBox="1"/>
          <p:nvPr/>
        </p:nvSpPr>
        <p:spPr>
          <a:xfrm>
            <a:off x="3969000" y="8907168"/>
            <a:ext cx="2384999" cy="369332"/>
          </a:xfrm>
          <a:prstGeom prst="rect">
            <a:avLst/>
          </a:prstGeom>
          <a:noFill/>
        </p:spPr>
        <p:txBody>
          <a:bodyPr wrap="square" rtlCol="0">
            <a:spAutoFit/>
          </a:bodyPr>
          <a:lstStyle/>
          <a:p>
            <a:r>
              <a:rPr lang="ja-JP" altLang="en-US" sz="900" b="0" i="0" dirty="0">
                <a:effectLst/>
                <a:latin typeface="メイリオ" panose="020B0604030504040204" pitchFamily="50" charset="-128"/>
                <a:ea typeface="メイリオ" panose="020B0604030504040204" pitchFamily="50" charset="-128"/>
              </a:rPr>
              <a:t> </a:t>
            </a:r>
            <a:r>
              <a:rPr lang="en-US" altLang="ja-JP" sz="900" b="0" i="0" dirty="0">
                <a:effectLst/>
                <a:latin typeface="メイリオ" panose="020B0604030504040204" pitchFamily="50" charset="-128"/>
                <a:ea typeface="メイリオ" panose="020B0604030504040204" pitchFamily="50" charset="-128"/>
              </a:rPr>
              <a:t>JR</a:t>
            </a:r>
            <a:r>
              <a:rPr lang="ja-JP" altLang="en-US" sz="900" b="0" i="0" dirty="0">
                <a:effectLst/>
                <a:latin typeface="メイリオ" panose="020B0604030504040204" pitchFamily="50" charset="-128"/>
                <a:ea typeface="メイリオ" panose="020B0604030504040204" pitchFamily="50" charset="-128"/>
              </a:rPr>
              <a:t>東西線、大阪城北詰３号出口を出て</a:t>
            </a:r>
            <a:endParaRPr lang="en-US" altLang="ja-JP" sz="900" b="0" i="0" dirty="0">
              <a:effectLst/>
              <a:latin typeface="メイリオ" panose="020B0604030504040204" pitchFamily="50" charset="-128"/>
              <a:ea typeface="メイリオ" panose="020B0604030504040204" pitchFamily="50" charset="-128"/>
            </a:endParaRPr>
          </a:p>
          <a:p>
            <a:r>
              <a:rPr lang="ja-JP" altLang="en-US" sz="900" b="0" i="0" dirty="0">
                <a:effectLst/>
                <a:latin typeface="メイリオ" panose="020B0604030504040204" pitchFamily="50" charset="-128"/>
                <a:ea typeface="メイリオ" panose="020B0604030504040204" pitchFamily="50" charset="-128"/>
              </a:rPr>
              <a:t>北へ</a:t>
            </a:r>
            <a:r>
              <a:rPr lang="en-US" altLang="ja-JP" sz="900" b="0" i="0" dirty="0">
                <a:effectLst/>
                <a:latin typeface="メイリオ" panose="020B0604030504040204" pitchFamily="50" charset="-128"/>
                <a:ea typeface="メイリオ" panose="020B0604030504040204" pitchFamily="50" charset="-128"/>
              </a:rPr>
              <a:t>8</a:t>
            </a:r>
            <a:r>
              <a:rPr lang="ja-JP" altLang="en-US" sz="900" b="0" i="0" dirty="0">
                <a:effectLst/>
                <a:latin typeface="メイリオ" panose="020B0604030504040204" pitchFamily="50" charset="-128"/>
                <a:ea typeface="メイリオ" panose="020B0604030504040204" pitchFamily="50" charset="-128"/>
              </a:rPr>
              <a:t>分。</a:t>
            </a:r>
            <a:endParaRPr kumimoji="1" lang="ja-JP" altLang="en-US" sz="900" dirty="0">
              <a:latin typeface="メイリオ" panose="020B0604030504040204" pitchFamily="50" charset="-128"/>
              <a:ea typeface="メイリオ" panose="020B0604030504040204" pitchFamily="50" charset="-128"/>
            </a:endParaRPr>
          </a:p>
        </p:txBody>
      </p:sp>
      <p:sp>
        <p:nvSpPr>
          <p:cNvPr id="6" name="事業所種別1">
            <a:extLst>
              <a:ext uri="{FF2B5EF4-FFF2-40B4-BE49-F238E27FC236}">
                <a16:creationId xmlns:a16="http://schemas.microsoft.com/office/drawing/2014/main" id="{41CDE9F5-9861-4171-984A-C6B276BA0EA6}"/>
              </a:ext>
            </a:extLst>
          </p:cNvPr>
          <p:cNvSpPr/>
          <p:nvPr/>
        </p:nvSpPr>
        <p:spPr>
          <a:xfrm>
            <a:off x="459000"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a:solidFill>
                  <a:schemeClr val="tx1"/>
                </a:solidFill>
                <a:latin typeface="HGP創英角ｺﾞｼｯｸUB" panose="020B0900000000000000" pitchFamily="50" charset="-128"/>
                <a:ea typeface="HGP創英角ｺﾞｼｯｸUB" panose="020B0900000000000000" pitchFamily="50" charset="-128"/>
              </a:rPr>
              <a:t>型</a:t>
            </a:r>
            <a:endPar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1" name="障害者種別1">
            <a:extLst>
              <a:ext uri="{FF2B5EF4-FFF2-40B4-BE49-F238E27FC236}">
                <a16:creationId xmlns:a16="http://schemas.microsoft.com/office/drawing/2014/main" id="{675EE195-8F12-4BDA-A95F-30F5CAC26EF1}"/>
              </a:ext>
            </a:extLst>
          </p:cNvPr>
          <p:cNvSpPr/>
          <p:nvPr/>
        </p:nvSpPr>
        <p:spPr>
          <a:xfrm>
            <a:off x="4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身体</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6D29AEB4-C258-46D2-8AC1-F55B2ACD2D75}"/>
              </a:ext>
            </a:extLst>
          </p:cNvPr>
          <p:cNvSpPr txBox="1"/>
          <p:nvPr/>
        </p:nvSpPr>
        <p:spPr>
          <a:xfrm>
            <a:off x="1920179" y="7328739"/>
            <a:ext cx="3021282" cy="338554"/>
          </a:xfrm>
          <a:prstGeom prst="rect">
            <a:avLst/>
          </a:prstGeom>
          <a:noFill/>
        </p:spPr>
        <p:txBody>
          <a:bodyPr wrap="square" rtlCol="0">
            <a:spAutoFit/>
          </a:bodyPr>
          <a:lstStyle/>
          <a:p>
            <a:pPr algn="ctr"/>
            <a:r>
              <a:rPr kumimoji="1" lang="ja-JP" altLang="en-US" sz="1600" dirty="0">
                <a:latin typeface="メイリオ" panose="020B0604030504040204" pitchFamily="50" charset="-128"/>
                <a:ea typeface="メイリオ" panose="020B0604030504040204" pitchFamily="50" charset="-128"/>
              </a:rPr>
              <a:t>事業所情報</a:t>
            </a:r>
          </a:p>
        </p:txBody>
      </p:sp>
      <p:sp>
        <p:nvSpPr>
          <p:cNvPr id="74" name="事業所種別2" hidden="1">
            <a:extLst>
              <a:ext uri="{FF2B5EF4-FFF2-40B4-BE49-F238E27FC236}">
                <a16:creationId xmlns:a16="http://schemas.microsoft.com/office/drawing/2014/main" id="{658CA123-A215-48B0-961F-613A5CCE618A}"/>
              </a:ext>
            </a:extLst>
          </p:cNvPr>
          <p:cNvSpPr/>
          <p:nvPr/>
        </p:nvSpPr>
        <p:spPr>
          <a:xfrm>
            <a:off x="135330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A</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3" name="事業所種別3" hidden="1">
            <a:extLst>
              <a:ext uri="{FF2B5EF4-FFF2-40B4-BE49-F238E27FC236}">
                <a16:creationId xmlns:a16="http://schemas.microsoft.com/office/drawing/2014/main" id="{D0C03496-B32A-4C04-8D59-54526DDA1B22}"/>
              </a:ext>
            </a:extLst>
          </p:cNvPr>
          <p:cNvSpPr/>
          <p:nvPr/>
        </p:nvSpPr>
        <p:spPr>
          <a:xfrm>
            <a:off x="2270925"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就労</a:t>
            </a:r>
            <a:r>
              <a:rPr kumimoji="1" lang="en-US" altLang="ja-JP" sz="1200" dirty="0">
                <a:solidFill>
                  <a:schemeClr val="tx1"/>
                </a:solidFill>
                <a:latin typeface="HGP創英角ｺﾞｼｯｸUB" panose="020B0900000000000000" pitchFamily="50" charset="-128"/>
                <a:ea typeface="HGP創英角ｺﾞｼｯｸUB" panose="020B0900000000000000" pitchFamily="50" charset="-128"/>
              </a:rPr>
              <a:t>B</a:t>
            </a: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型</a:t>
            </a:r>
          </a:p>
        </p:txBody>
      </p:sp>
      <p:sp>
        <p:nvSpPr>
          <p:cNvPr id="84" name="事業所種別4" hidden="1">
            <a:extLst>
              <a:ext uri="{FF2B5EF4-FFF2-40B4-BE49-F238E27FC236}">
                <a16:creationId xmlns:a16="http://schemas.microsoft.com/office/drawing/2014/main" id="{B52BB947-0D75-488A-9235-6B42C1FE1068}"/>
              </a:ext>
            </a:extLst>
          </p:cNvPr>
          <p:cNvSpPr/>
          <p:nvPr/>
        </p:nvSpPr>
        <p:spPr>
          <a:xfrm>
            <a:off x="3176693" y="1123443"/>
            <a:ext cx="837915" cy="360000"/>
          </a:xfrm>
          <a:prstGeom prst="roundRect">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ormAutofit/>
          </a:bodyPr>
          <a:lstStyle/>
          <a:p>
            <a:pPr algn="ctr"/>
            <a:r>
              <a:rPr kumimoji="1" lang="ja-JP" altLang="en-US" sz="1200" dirty="0">
                <a:solidFill>
                  <a:schemeClr val="tx1"/>
                </a:solidFill>
                <a:latin typeface="HGP創英角ｺﾞｼｯｸUB" panose="020B0900000000000000" pitchFamily="50" charset="-128"/>
                <a:ea typeface="HGP創英角ｺﾞｼｯｸUB" panose="020B0900000000000000" pitchFamily="50" charset="-128"/>
              </a:rPr>
              <a:t>生活介護</a:t>
            </a:r>
          </a:p>
        </p:txBody>
      </p:sp>
      <p:sp>
        <p:nvSpPr>
          <p:cNvPr id="76" name="医療アイコン(枠)" hidden="1">
            <a:extLst>
              <a:ext uri="{FF2B5EF4-FFF2-40B4-BE49-F238E27FC236}">
                <a16:creationId xmlns:a16="http://schemas.microsoft.com/office/drawing/2014/main" id="{42D9AE46-AB92-4491-896F-62CE32F2BEDF}"/>
              </a:ext>
            </a:extLst>
          </p:cNvPr>
          <p:cNvSpPr/>
          <p:nvPr/>
        </p:nvSpPr>
        <p:spPr>
          <a:xfrm>
            <a:off x="4644000"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78" name="障害者種別2">
            <a:extLst>
              <a:ext uri="{FF2B5EF4-FFF2-40B4-BE49-F238E27FC236}">
                <a16:creationId xmlns:a16="http://schemas.microsoft.com/office/drawing/2014/main" id="{BC86E126-B799-47C2-8E54-4D62AC37B5D3}"/>
              </a:ext>
            </a:extLst>
          </p:cNvPr>
          <p:cNvSpPr/>
          <p:nvPr/>
        </p:nvSpPr>
        <p:spPr>
          <a:xfrm>
            <a:off x="13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知的</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6" name="障害者種別3">
            <a:extLst>
              <a:ext uri="{FF2B5EF4-FFF2-40B4-BE49-F238E27FC236}">
                <a16:creationId xmlns:a16="http://schemas.microsoft.com/office/drawing/2014/main" id="{7FCAE485-E2E2-4E05-A68D-5EFD9A699619}"/>
              </a:ext>
            </a:extLst>
          </p:cNvPr>
          <p:cNvSpPr/>
          <p:nvPr/>
        </p:nvSpPr>
        <p:spPr>
          <a:xfrm>
            <a:off x="2259000" y="714894"/>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HGP創英角ｺﾞｼｯｸUB" panose="020B0900000000000000" pitchFamily="50" charset="-128"/>
                <a:ea typeface="HGP創英角ｺﾞｼｯｸUB" panose="020B0900000000000000" pitchFamily="50" charset="-128"/>
              </a:rPr>
              <a:t>精神</a:t>
            </a:r>
            <a:endPar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障害者種別4" hidden="1">
            <a:extLst>
              <a:ext uri="{FF2B5EF4-FFF2-40B4-BE49-F238E27FC236}">
                <a16:creationId xmlns:a16="http://schemas.microsoft.com/office/drawing/2014/main" id="{5B8A680B-4BF0-49B6-9C6D-5348F7CB34E7}"/>
              </a:ext>
            </a:extLst>
          </p:cNvPr>
          <p:cNvSpPr/>
          <p:nvPr/>
        </p:nvSpPr>
        <p:spPr>
          <a:xfrm>
            <a:off x="31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難病</a:t>
            </a:r>
          </a:p>
        </p:txBody>
      </p:sp>
      <p:sp>
        <p:nvSpPr>
          <p:cNvPr id="98" name="障害者種別5" hidden="1">
            <a:extLst>
              <a:ext uri="{FF2B5EF4-FFF2-40B4-BE49-F238E27FC236}">
                <a16:creationId xmlns:a16="http://schemas.microsoft.com/office/drawing/2014/main" id="{52BE3775-C803-4966-99AA-0C7E31F807F3}"/>
              </a:ext>
            </a:extLst>
          </p:cNvPr>
          <p:cNvSpPr/>
          <p:nvPr/>
        </p:nvSpPr>
        <p:spPr>
          <a:xfrm>
            <a:off x="4059000" y="714893"/>
            <a:ext cx="837915" cy="360000"/>
          </a:xfrm>
          <a:prstGeom prst="roundRect">
            <a:avLst/>
          </a:prstGeom>
          <a:solidFill>
            <a:srgbClr val="BEE3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その他</a:t>
            </a:r>
          </a:p>
        </p:txBody>
      </p:sp>
      <p:sp>
        <p:nvSpPr>
          <p:cNvPr id="99" name="給食アイコン(枠)" hidden="1">
            <a:extLst>
              <a:ext uri="{FF2B5EF4-FFF2-40B4-BE49-F238E27FC236}">
                <a16:creationId xmlns:a16="http://schemas.microsoft.com/office/drawing/2014/main" id="{E24E9A62-3CCA-434F-AF9E-6DF840EE63CE}"/>
              </a:ext>
            </a:extLst>
          </p:cNvPr>
          <p:cNvSpPr/>
          <p:nvPr/>
        </p:nvSpPr>
        <p:spPr>
          <a:xfrm>
            <a:off x="4176193" y="1115000"/>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sp>
        <p:nvSpPr>
          <p:cNvPr id="100" name="送迎範囲アイコン(枠)">
            <a:extLst>
              <a:ext uri="{FF2B5EF4-FFF2-40B4-BE49-F238E27FC236}">
                <a16:creationId xmlns:a16="http://schemas.microsoft.com/office/drawing/2014/main" id="{61CF5D1B-31ED-4829-BCC6-A24FCD59A372}"/>
              </a:ext>
            </a:extLst>
          </p:cNvPr>
          <p:cNvSpPr/>
          <p:nvPr/>
        </p:nvSpPr>
        <p:spPr>
          <a:xfrm>
            <a:off x="5108817" y="1115324"/>
            <a:ext cx="435183" cy="374629"/>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HGP創英角ｺﾞｼｯｸUB" panose="020B0900000000000000" pitchFamily="50" charset="-128"/>
              <a:ea typeface="HGP創英角ｺﾞｼｯｸUB" panose="020B0900000000000000" pitchFamily="50" charset="-128"/>
            </a:endParaRPr>
          </a:p>
        </p:txBody>
      </p:sp>
      <p:pic>
        <p:nvPicPr>
          <p:cNvPr id="85" name="給食アイコン" descr="アイコン&#10;&#10;自動的に生成された説明" hidden="1">
            <a:extLst>
              <a:ext uri="{FF2B5EF4-FFF2-40B4-BE49-F238E27FC236}">
                <a16:creationId xmlns:a16="http://schemas.microsoft.com/office/drawing/2014/main" id="{AE7734AF-1C21-436D-99A1-1338BB5CB850}"/>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flipH="1">
            <a:off x="4263753" y="1173627"/>
            <a:ext cx="260064" cy="272859"/>
          </a:xfrm>
          <a:prstGeom prst="rect">
            <a:avLst/>
          </a:prstGeom>
        </p:spPr>
      </p:pic>
      <p:pic>
        <p:nvPicPr>
          <p:cNvPr id="86" name="医療アイコン" descr="アイコン&#10;&#10;自動的に生成された説明" hidden="1">
            <a:extLst>
              <a:ext uri="{FF2B5EF4-FFF2-40B4-BE49-F238E27FC236}">
                <a16:creationId xmlns:a16="http://schemas.microsoft.com/office/drawing/2014/main" id="{C42A8F9F-A712-46AA-90AF-1E764A81BAE2}"/>
              </a:ext>
            </a:extLst>
          </p:cNvPr>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4716000" y="1163079"/>
            <a:ext cx="288000" cy="293957"/>
          </a:xfrm>
          <a:prstGeom prst="rect">
            <a:avLst/>
          </a:prstGeom>
        </p:spPr>
      </p:pic>
      <p:pic>
        <p:nvPicPr>
          <p:cNvPr id="106" name="送迎範囲アイコン(ラベル)" descr="アイコン&#10;&#10;自動的に生成された説明">
            <a:extLst>
              <a:ext uri="{FF2B5EF4-FFF2-40B4-BE49-F238E27FC236}">
                <a16:creationId xmlns:a16="http://schemas.microsoft.com/office/drawing/2014/main" id="{329EF96E-422E-4E59-900F-2A481EFC697F}"/>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84000" y="1155224"/>
            <a:ext cx="295147" cy="309669"/>
          </a:xfrm>
          <a:prstGeom prst="rect">
            <a:avLst/>
          </a:prstGeom>
        </p:spPr>
      </p:pic>
      <p:sp>
        <p:nvSpPr>
          <p:cNvPr id="13" name="ページ">
            <a:extLst>
              <a:ext uri="{FF2B5EF4-FFF2-40B4-BE49-F238E27FC236}">
                <a16:creationId xmlns:a16="http://schemas.microsoft.com/office/drawing/2014/main" id="{6C79769A-7D3B-434F-8887-06F8FAF1B1A2}"/>
              </a:ext>
            </a:extLst>
          </p:cNvPr>
          <p:cNvSpPr txBox="1"/>
          <p:nvPr/>
        </p:nvSpPr>
        <p:spPr>
          <a:xfrm>
            <a:off x="3185266" y="9584380"/>
            <a:ext cx="501779" cy="369332"/>
          </a:xfrm>
          <a:prstGeom prst="rect">
            <a:avLst/>
          </a:prstGeom>
          <a:noFill/>
        </p:spPr>
        <p:txBody>
          <a:bodyPr wrap="square" rtlCol="0">
            <a:spAutoFit/>
          </a:bodyPr>
          <a:lstStyle/>
          <a:p>
            <a:r>
              <a:rPr kumimoji="1" lang="en-US" altLang="ja-JP"/>
              <a:t>6</a:t>
            </a:r>
            <a:endParaRPr kumimoji="1" lang="ja-JP" altLang="en-US" dirty="0"/>
          </a:p>
        </p:txBody>
      </p:sp>
      <p:sp>
        <p:nvSpPr>
          <p:cNvPr id="102" name="背表紙1" hidden="1">
            <a:extLst>
              <a:ext uri="{FF2B5EF4-FFF2-40B4-BE49-F238E27FC236}">
                <a16:creationId xmlns:a16="http://schemas.microsoft.com/office/drawing/2014/main" id="{42EB3E89-5C44-4C6F-B013-F015A00E0E6D}"/>
              </a:ext>
            </a:extLst>
          </p:cNvPr>
          <p:cNvSpPr/>
          <p:nvPr/>
        </p:nvSpPr>
        <p:spPr>
          <a:xfrm>
            <a:off x="6497196" y="105"/>
            <a:ext cx="360000" cy="972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内代町</a:t>
            </a:r>
          </a:p>
        </p:txBody>
      </p:sp>
      <p:sp>
        <p:nvSpPr>
          <p:cNvPr id="103" name="背表紙2" hidden="1">
            <a:extLst>
              <a:ext uri="{FF2B5EF4-FFF2-40B4-BE49-F238E27FC236}">
                <a16:creationId xmlns:a16="http://schemas.microsoft.com/office/drawing/2014/main" id="{2DDD06AA-F7CF-4F3D-82D9-AB30DC7D8309}"/>
              </a:ext>
            </a:extLst>
          </p:cNvPr>
          <p:cNvSpPr/>
          <p:nvPr/>
        </p:nvSpPr>
        <p:spPr>
          <a:xfrm>
            <a:off x="6497196" y="651000"/>
            <a:ext cx="360000" cy="9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latin typeface="メイリオ" panose="020B0604030504040204" pitchFamily="50" charset="-128"/>
                <a:ea typeface="メイリオ" panose="020B0604030504040204" pitchFamily="50" charset="-128"/>
              </a:rPr>
              <a:t>片町</a:t>
            </a:r>
          </a:p>
        </p:txBody>
      </p:sp>
      <p:sp>
        <p:nvSpPr>
          <p:cNvPr id="104" name="背表紙3" hidden="1">
            <a:extLst>
              <a:ext uri="{FF2B5EF4-FFF2-40B4-BE49-F238E27FC236}">
                <a16:creationId xmlns:a16="http://schemas.microsoft.com/office/drawing/2014/main" id="{06747B42-F48B-439A-ADAA-FD4D59298724}"/>
              </a:ext>
            </a:extLst>
          </p:cNvPr>
          <p:cNvSpPr/>
          <p:nvPr/>
        </p:nvSpPr>
        <p:spPr>
          <a:xfrm>
            <a:off x="6497196" y="1301895"/>
            <a:ext cx="360000" cy="9720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毛馬町</a:t>
            </a:r>
            <a:endParaRPr kumimoji="1" lang="ja-JP" altLang="en-US" sz="1000" b="1" dirty="0">
              <a:latin typeface="メイリオ" panose="020B0604030504040204" pitchFamily="50" charset="-128"/>
              <a:ea typeface="メイリオ" panose="020B0604030504040204" pitchFamily="50" charset="-128"/>
            </a:endParaRPr>
          </a:p>
        </p:txBody>
      </p:sp>
      <p:sp>
        <p:nvSpPr>
          <p:cNvPr id="105" name="背表紙4" hidden="1">
            <a:extLst>
              <a:ext uri="{FF2B5EF4-FFF2-40B4-BE49-F238E27FC236}">
                <a16:creationId xmlns:a16="http://schemas.microsoft.com/office/drawing/2014/main" id="{8F84F015-DAC7-4756-9F33-E082A96A6F20}"/>
              </a:ext>
            </a:extLst>
          </p:cNvPr>
          <p:cNvSpPr/>
          <p:nvPr/>
        </p:nvSpPr>
        <p:spPr>
          <a:xfrm>
            <a:off x="6497196" y="1952790"/>
            <a:ext cx="360000" cy="972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善源寺町</a:t>
            </a:r>
            <a:endParaRPr kumimoji="1" lang="ja-JP" altLang="en-US" sz="1000" b="1" dirty="0">
              <a:latin typeface="メイリオ" panose="020B0604030504040204" pitchFamily="50" charset="-128"/>
              <a:ea typeface="メイリオ" panose="020B0604030504040204" pitchFamily="50" charset="-128"/>
            </a:endParaRPr>
          </a:p>
        </p:txBody>
      </p:sp>
      <p:sp>
        <p:nvSpPr>
          <p:cNvPr id="107" name="背表紙5" hidden="1">
            <a:extLst>
              <a:ext uri="{FF2B5EF4-FFF2-40B4-BE49-F238E27FC236}">
                <a16:creationId xmlns:a16="http://schemas.microsoft.com/office/drawing/2014/main" id="{062AEF2E-D26B-4DFD-877F-6A9EF3A56601}"/>
              </a:ext>
            </a:extLst>
          </p:cNvPr>
          <p:cNvSpPr/>
          <p:nvPr/>
        </p:nvSpPr>
        <p:spPr>
          <a:xfrm>
            <a:off x="6497196" y="2603685"/>
            <a:ext cx="360000" cy="972000"/>
          </a:xfrm>
          <a:prstGeom prst="round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高倉町</a:t>
            </a:r>
            <a:endParaRPr kumimoji="1" lang="ja-JP" altLang="en-US" sz="1000" b="1" dirty="0">
              <a:latin typeface="メイリオ" panose="020B0604030504040204" pitchFamily="50" charset="-128"/>
              <a:ea typeface="メイリオ" panose="020B0604030504040204" pitchFamily="50" charset="-128"/>
            </a:endParaRPr>
          </a:p>
        </p:txBody>
      </p:sp>
      <p:sp>
        <p:nvSpPr>
          <p:cNvPr id="108" name="背表紙6" hidden="1">
            <a:extLst>
              <a:ext uri="{FF2B5EF4-FFF2-40B4-BE49-F238E27FC236}">
                <a16:creationId xmlns:a16="http://schemas.microsoft.com/office/drawing/2014/main" id="{A29B5D61-D047-4512-8D5F-29AA504964C8}"/>
              </a:ext>
            </a:extLst>
          </p:cNvPr>
          <p:cNvSpPr/>
          <p:nvPr/>
        </p:nvSpPr>
        <p:spPr>
          <a:xfrm>
            <a:off x="6497196" y="3254580"/>
            <a:ext cx="360000" cy="972000"/>
          </a:xfrm>
          <a:prstGeom prst="roundRect">
            <a:avLst/>
          </a:prstGeom>
          <a:solidFill>
            <a:srgbClr val="07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大東町</a:t>
            </a:r>
            <a:endParaRPr kumimoji="1" lang="ja-JP" altLang="en-US" sz="1000" b="1" dirty="0">
              <a:latin typeface="メイリオ" panose="020B0604030504040204" pitchFamily="50" charset="-128"/>
              <a:ea typeface="メイリオ" panose="020B0604030504040204" pitchFamily="50" charset="-128"/>
            </a:endParaRPr>
          </a:p>
        </p:txBody>
      </p:sp>
      <p:sp>
        <p:nvSpPr>
          <p:cNvPr id="109" name="背表紙7">
            <a:extLst>
              <a:ext uri="{FF2B5EF4-FFF2-40B4-BE49-F238E27FC236}">
                <a16:creationId xmlns:a16="http://schemas.microsoft.com/office/drawing/2014/main" id="{1053F25C-42C1-469C-A876-3CF9E5137D28}"/>
              </a:ext>
            </a:extLst>
          </p:cNvPr>
          <p:cNvSpPr/>
          <p:nvPr/>
        </p:nvSpPr>
        <p:spPr>
          <a:xfrm>
            <a:off x="6497196" y="3905475"/>
            <a:ext cx="360000" cy="97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中野町</a:t>
            </a:r>
            <a:endParaRPr kumimoji="1" lang="ja-JP" altLang="en-US" sz="1000" b="1" dirty="0">
              <a:latin typeface="メイリオ" panose="020B0604030504040204" pitchFamily="50" charset="-128"/>
              <a:ea typeface="メイリオ" panose="020B0604030504040204" pitchFamily="50" charset="-128"/>
            </a:endParaRPr>
          </a:p>
        </p:txBody>
      </p:sp>
      <p:sp>
        <p:nvSpPr>
          <p:cNvPr id="110" name="背表紙8" hidden="1">
            <a:extLst>
              <a:ext uri="{FF2B5EF4-FFF2-40B4-BE49-F238E27FC236}">
                <a16:creationId xmlns:a16="http://schemas.microsoft.com/office/drawing/2014/main" id="{375B9870-5CF1-4DB8-A31F-DC4A65E55426}"/>
              </a:ext>
            </a:extLst>
          </p:cNvPr>
          <p:cNvSpPr/>
          <p:nvPr/>
        </p:nvSpPr>
        <p:spPr>
          <a:xfrm>
            <a:off x="6497196" y="4556370"/>
            <a:ext cx="360000" cy="972000"/>
          </a:xfrm>
          <a:prstGeom prst="roundRect">
            <a:avLst/>
          </a:prstGeom>
          <a:solidFill>
            <a:srgbClr val="065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東野田町</a:t>
            </a:r>
            <a:endParaRPr kumimoji="1" lang="ja-JP" altLang="en-US" sz="1000" b="1" dirty="0">
              <a:latin typeface="メイリオ" panose="020B0604030504040204" pitchFamily="50" charset="-128"/>
              <a:ea typeface="メイリオ" panose="020B0604030504040204" pitchFamily="50" charset="-128"/>
            </a:endParaRPr>
          </a:p>
        </p:txBody>
      </p:sp>
      <p:sp>
        <p:nvSpPr>
          <p:cNvPr id="111" name="背表紙9" hidden="1">
            <a:extLst>
              <a:ext uri="{FF2B5EF4-FFF2-40B4-BE49-F238E27FC236}">
                <a16:creationId xmlns:a16="http://schemas.microsoft.com/office/drawing/2014/main" id="{DEE491C9-8149-42B4-A76C-DEC093D0E2F8}"/>
              </a:ext>
            </a:extLst>
          </p:cNvPr>
          <p:cNvSpPr/>
          <p:nvPr/>
        </p:nvSpPr>
        <p:spPr>
          <a:xfrm>
            <a:off x="6497196" y="5207265"/>
            <a:ext cx="360000" cy="972000"/>
          </a:xfrm>
          <a:prstGeom prst="roundRect">
            <a:avLst/>
          </a:prstGeom>
          <a:solidFill>
            <a:srgbClr val="011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都島北通</a:t>
            </a:r>
            <a:endParaRPr kumimoji="1" lang="ja-JP" altLang="en-US" sz="1000" b="1" dirty="0">
              <a:latin typeface="メイリオ" panose="020B0604030504040204" pitchFamily="50" charset="-128"/>
              <a:ea typeface="メイリオ" panose="020B0604030504040204" pitchFamily="50" charset="-128"/>
            </a:endParaRPr>
          </a:p>
        </p:txBody>
      </p:sp>
      <p:sp>
        <p:nvSpPr>
          <p:cNvPr id="112" name="背表紙10" hidden="1">
            <a:extLst>
              <a:ext uri="{FF2B5EF4-FFF2-40B4-BE49-F238E27FC236}">
                <a16:creationId xmlns:a16="http://schemas.microsoft.com/office/drawing/2014/main" id="{027E555A-E36D-4F11-BD53-D84BD03CFD9B}"/>
              </a:ext>
            </a:extLst>
          </p:cNvPr>
          <p:cNvSpPr/>
          <p:nvPr/>
        </p:nvSpPr>
        <p:spPr>
          <a:xfrm>
            <a:off x="6497196" y="5858160"/>
            <a:ext cx="360000" cy="972000"/>
          </a:xfrm>
          <a:prstGeom prst="roundRect">
            <a:avLst/>
          </a:prstGeom>
          <a:solidFill>
            <a:srgbClr val="851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都島本通</a:t>
            </a:r>
            <a:endParaRPr kumimoji="1" lang="ja-JP" altLang="en-US" sz="1000" b="1" dirty="0">
              <a:latin typeface="メイリオ" panose="020B0604030504040204" pitchFamily="50" charset="-128"/>
              <a:ea typeface="メイリオ" panose="020B0604030504040204" pitchFamily="50" charset="-128"/>
            </a:endParaRPr>
          </a:p>
        </p:txBody>
      </p:sp>
      <p:sp>
        <p:nvSpPr>
          <p:cNvPr id="114" name="背表紙11" hidden="1">
            <a:extLst>
              <a:ext uri="{FF2B5EF4-FFF2-40B4-BE49-F238E27FC236}">
                <a16:creationId xmlns:a16="http://schemas.microsoft.com/office/drawing/2014/main" id="{76DD9AD0-4F21-4517-93BD-B06F23825BA1}"/>
              </a:ext>
            </a:extLst>
          </p:cNvPr>
          <p:cNvSpPr/>
          <p:nvPr/>
        </p:nvSpPr>
        <p:spPr>
          <a:xfrm>
            <a:off x="6497196" y="6509055"/>
            <a:ext cx="360000" cy="972000"/>
          </a:xfrm>
          <a:prstGeom prst="roundRect">
            <a:avLst/>
          </a:prstGeom>
          <a:solidFill>
            <a:srgbClr val="E20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都島中通</a:t>
            </a:r>
            <a:endParaRPr kumimoji="1" lang="ja-JP" altLang="en-US" sz="1000" b="1" dirty="0">
              <a:latin typeface="メイリオ" panose="020B0604030504040204" pitchFamily="50" charset="-128"/>
              <a:ea typeface="メイリオ" panose="020B0604030504040204" pitchFamily="50" charset="-128"/>
            </a:endParaRPr>
          </a:p>
        </p:txBody>
      </p:sp>
      <p:sp>
        <p:nvSpPr>
          <p:cNvPr id="116" name="背表紙12" hidden="1">
            <a:extLst>
              <a:ext uri="{FF2B5EF4-FFF2-40B4-BE49-F238E27FC236}">
                <a16:creationId xmlns:a16="http://schemas.microsoft.com/office/drawing/2014/main" id="{E82E5242-E330-44DA-B7C2-9CCBFF229236}"/>
              </a:ext>
            </a:extLst>
          </p:cNvPr>
          <p:cNvSpPr/>
          <p:nvPr/>
        </p:nvSpPr>
        <p:spPr>
          <a:xfrm>
            <a:off x="6497196" y="7159950"/>
            <a:ext cx="360000" cy="97200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都島南通</a:t>
            </a:r>
            <a:endParaRPr kumimoji="1" lang="ja-JP" altLang="en-US" sz="1000" b="1" dirty="0">
              <a:latin typeface="メイリオ" panose="020B0604030504040204" pitchFamily="50" charset="-128"/>
              <a:ea typeface="メイリオ" panose="020B0604030504040204" pitchFamily="50" charset="-128"/>
            </a:endParaRPr>
          </a:p>
        </p:txBody>
      </p:sp>
      <p:sp>
        <p:nvSpPr>
          <p:cNvPr id="117" name="背表紙13" hidden="1">
            <a:extLst>
              <a:ext uri="{FF2B5EF4-FFF2-40B4-BE49-F238E27FC236}">
                <a16:creationId xmlns:a16="http://schemas.microsoft.com/office/drawing/2014/main" id="{2B4250EB-F0AE-49D0-B627-F0046A109112}"/>
              </a:ext>
            </a:extLst>
          </p:cNvPr>
          <p:cNvSpPr/>
          <p:nvPr/>
        </p:nvSpPr>
        <p:spPr>
          <a:xfrm>
            <a:off x="6497196" y="7810847"/>
            <a:ext cx="360000" cy="972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メイリオ" panose="020B0604030504040204" pitchFamily="50" charset="-128"/>
                <a:ea typeface="メイリオ" panose="020B0604030504040204" pitchFamily="50" charset="-128"/>
              </a:rPr>
              <a:t>御幸町</a:t>
            </a:r>
            <a:endParaRPr kumimoji="1" lang="ja-JP" altLang="en-US" sz="1000" b="1" dirty="0">
              <a:latin typeface="メイリオ" panose="020B0604030504040204" pitchFamily="50" charset="-128"/>
              <a:ea typeface="メイリオ" panose="020B0604030504040204" pitchFamily="50" charset="-128"/>
            </a:endParaRPr>
          </a:p>
        </p:txBody>
      </p:sp>
      <p:pic>
        <p:nvPicPr>
          <p:cNvPr id="22" name="図 21" descr="QR コード&#10;&#10;自動的に生成された説明">
            <a:extLst>
              <a:ext uri="{FF2B5EF4-FFF2-40B4-BE49-F238E27FC236}">
                <a16:creationId xmlns:a16="http://schemas.microsoft.com/office/drawing/2014/main" id="{1BCC771A-A6E3-46A7-A76B-164BBFF4FC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40281" y="615917"/>
            <a:ext cx="864000" cy="864000"/>
          </a:xfrm>
          <a:prstGeom prst="rect">
            <a:avLst/>
          </a:prstGeom>
        </p:spPr>
      </p:pic>
      <p:pic>
        <p:nvPicPr>
          <p:cNvPr id="25" name="図 24" descr="建物に掛けられた看板&#10;&#10;中程度の精度で自動的に生成された説明">
            <a:extLst>
              <a:ext uri="{FF2B5EF4-FFF2-40B4-BE49-F238E27FC236}">
                <a16:creationId xmlns:a16="http://schemas.microsoft.com/office/drawing/2014/main" id="{5D688A34-254C-43B1-BEB4-2159E1F128B6}"/>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2976525" y="1627827"/>
            <a:ext cx="3463200" cy="2628000"/>
          </a:xfrm>
          <a:prstGeom prst="rect">
            <a:avLst/>
          </a:prstGeom>
        </p:spPr>
      </p:pic>
      <p:pic>
        <p:nvPicPr>
          <p:cNvPr id="34" name="図 33" descr="屋内, テーブル, 部屋, 建物 が含まれている画像&#10;&#10;自動的に生成された説明">
            <a:extLst>
              <a:ext uri="{FF2B5EF4-FFF2-40B4-BE49-F238E27FC236}">
                <a16:creationId xmlns:a16="http://schemas.microsoft.com/office/drawing/2014/main" id="{B61BA98E-D2F4-4012-B78D-F8CE91BDA1E4}"/>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55736" y="5322140"/>
            <a:ext cx="2260800" cy="1684800"/>
          </a:xfrm>
          <a:prstGeom prst="rect">
            <a:avLst/>
          </a:prstGeom>
        </p:spPr>
      </p:pic>
    </p:spTree>
    <p:extLst>
      <p:ext uri="{BB962C8B-B14F-4D97-AF65-F5344CB8AC3E}">
        <p14:creationId xmlns:p14="http://schemas.microsoft.com/office/powerpoint/2010/main" val="284503978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5272</TotalTime>
  <Words>14325</Words>
  <Application>Microsoft Office PowerPoint</Application>
  <PresentationFormat>A4 210 x 297 mm</PresentationFormat>
  <Paragraphs>2692</Paragraphs>
  <Slides>56</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3</vt:i4>
      </vt:variant>
      <vt:variant>
        <vt:lpstr>スライド タイトル</vt:lpstr>
      </vt:variant>
      <vt:variant>
        <vt:i4>56</vt:i4>
      </vt:variant>
    </vt:vector>
  </HeadingPairs>
  <TitlesOfParts>
    <vt:vector size="67" baseType="lpstr">
      <vt:lpstr>HGP創英角ｺﾞｼｯｸUB</vt:lpstr>
      <vt:lpstr>メイリオ</vt:lpstr>
      <vt:lpstr>游ゴシック</vt:lpstr>
      <vt:lpstr>Arial</vt:lpstr>
      <vt:lpstr>Calibri</vt:lpstr>
      <vt:lpstr>Calibri Light</vt:lpstr>
      <vt:lpstr>Lucida Sans Unicode</vt:lpstr>
      <vt:lpstr>Wingdings</vt:lpstr>
      <vt:lpstr>Office テーマ</vt:lpstr>
      <vt:lpstr>Office Theme</vt:lpstr>
      <vt:lpstr>Office Theme</vt:lpstr>
      <vt:lpstr>令和4年度版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ジョイナス　ディーキャリア 43番　京橋</dc:creator>
  <cp:lastModifiedBy>ジョイナス　ディーキャリア 32番　京橋</cp:lastModifiedBy>
  <cp:revision>178</cp:revision>
  <cp:lastPrinted>2021-12-23T05:47:46Z</cp:lastPrinted>
  <dcterms:created xsi:type="dcterms:W3CDTF">2021-10-26T01:47:59Z</dcterms:created>
  <dcterms:modified xsi:type="dcterms:W3CDTF">2021-12-24T04:24:23Z</dcterms:modified>
</cp:coreProperties>
</file>